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handoutMasterIdLst>
    <p:handoutMasterId r:id="rId58"/>
  </p:handoutMasterIdLst>
  <p:sldIdLst>
    <p:sldId id="256" r:id="rId2"/>
    <p:sldId id="305" r:id="rId3"/>
    <p:sldId id="297" r:id="rId4"/>
    <p:sldId id="385" r:id="rId5"/>
    <p:sldId id="313" r:id="rId6"/>
    <p:sldId id="344" r:id="rId7"/>
    <p:sldId id="316" r:id="rId8"/>
    <p:sldId id="395" r:id="rId9"/>
    <p:sldId id="312" r:id="rId10"/>
    <p:sldId id="303" r:id="rId11"/>
    <p:sldId id="319" r:id="rId12"/>
    <p:sldId id="352" r:id="rId13"/>
    <p:sldId id="432" r:id="rId14"/>
    <p:sldId id="430" r:id="rId15"/>
    <p:sldId id="433" r:id="rId16"/>
    <p:sldId id="431" r:id="rId17"/>
    <p:sldId id="386" r:id="rId18"/>
    <p:sldId id="418" r:id="rId19"/>
    <p:sldId id="434" r:id="rId20"/>
    <p:sldId id="424" r:id="rId21"/>
    <p:sldId id="427" r:id="rId22"/>
    <p:sldId id="428" r:id="rId23"/>
    <p:sldId id="429" r:id="rId24"/>
    <p:sldId id="356" r:id="rId25"/>
    <p:sldId id="357" r:id="rId26"/>
    <p:sldId id="358" r:id="rId27"/>
    <p:sldId id="426" r:id="rId28"/>
    <p:sldId id="320" r:id="rId29"/>
    <p:sldId id="421" r:id="rId30"/>
    <p:sldId id="422" r:id="rId31"/>
    <p:sldId id="321" r:id="rId32"/>
    <p:sldId id="394" r:id="rId33"/>
    <p:sldId id="388" r:id="rId34"/>
    <p:sldId id="438" r:id="rId35"/>
    <p:sldId id="323" r:id="rId36"/>
    <p:sldId id="361" r:id="rId37"/>
    <p:sldId id="362" r:id="rId38"/>
    <p:sldId id="363" r:id="rId39"/>
    <p:sldId id="364" r:id="rId40"/>
    <p:sldId id="370" r:id="rId41"/>
    <p:sldId id="425" r:id="rId42"/>
    <p:sldId id="327" r:id="rId43"/>
    <p:sldId id="336" r:id="rId44"/>
    <p:sldId id="347" r:id="rId45"/>
    <p:sldId id="382" r:id="rId46"/>
    <p:sldId id="410" r:id="rId47"/>
    <p:sldId id="404" r:id="rId48"/>
    <p:sldId id="405" r:id="rId49"/>
    <p:sldId id="406" r:id="rId50"/>
    <p:sldId id="408" r:id="rId51"/>
    <p:sldId id="435" r:id="rId52"/>
    <p:sldId id="437" r:id="rId53"/>
    <p:sldId id="436" r:id="rId54"/>
    <p:sldId id="396" r:id="rId55"/>
    <p:sldId id="351" r:id="rId56"/>
  </p:sldIdLst>
  <p:sldSz cx="12192000" cy="6858000"/>
  <p:notesSz cx="7010400" cy="111252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C0C0C"/>
    <a:srgbClr val="465B4C"/>
    <a:srgbClr val="F2B800"/>
    <a:srgbClr val="9F9F9F"/>
    <a:srgbClr val="F0F0F0"/>
    <a:srgbClr val="111011"/>
    <a:srgbClr val="262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94664" autoAdjust="0"/>
  </p:normalViewPr>
  <p:slideViewPr>
    <p:cSldViewPr>
      <p:cViewPr varScale="1">
        <p:scale>
          <a:sx n="80" d="100"/>
          <a:sy n="80" d="100"/>
        </p:scale>
        <p:origin x="629" y="4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44" d="100"/>
          <a:sy n="44" d="100"/>
        </p:scale>
        <p:origin x="300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admin\Desktop\YHU\Resumen%20de%20FONACIDE%202017%20Yh&#250;.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281089669856998"/>
          <c:y val="0.16091735074001912"/>
          <c:w val="0.5743782066028601"/>
          <c:h val="0.80515571074383885"/>
        </c:manualLayout>
      </c:layout>
      <c:pieChart>
        <c:varyColors val="1"/>
        <c:ser>
          <c:idx val="0"/>
          <c:order val="0"/>
          <c:tx>
            <c:strRef>
              <c:f>'[Resumen de FONACIDE 2017 Yhú.xls]Hoja4'!$A$1</c:f>
              <c:strCache>
                <c:ptCount val="1"/>
                <c:pt idx="0">
                  <c:v>FONACIDE</c:v>
                </c:pt>
              </c:strCache>
            </c:strRef>
          </c:tx>
          <c:dPt>
            <c:idx val="0"/>
            <c:bubble3D val="0"/>
            <c:spPr>
              <a:solidFill>
                <a:srgbClr val="F2B800"/>
              </a:solidFill>
              <a:ln>
                <a:solidFill>
                  <a:schemeClr val="accent1"/>
                </a:solidFill>
              </a:ln>
            </c:spPr>
            <c:extLst>
              <c:ext xmlns:c16="http://schemas.microsoft.com/office/drawing/2014/chart" uri="{C3380CC4-5D6E-409C-BE32-E72D297353CC}">
                <c16:uniqueId val="{00000000-F732-4C4B-856E-F5A79020FA52}"/>
              </c:ext>
            </c:extLst>
          </c:dPt>
          <c:dPt>
            <c:idx val="1"/>
            <c:bubble3D val="0"/>
            <c:spPr>
              <a:solidFill>
                <a:srgbClr val="BC0C0C"/>
              </a:solidFill>
            </c:spPr>
            <c:extLst>
              <c:ext xmlns:c16="http://schemas.microsoft.com/office/drawing/2014/chart" uri="{C3380CC4-5D6E-409C-BE32-E72D297353CC}">
                <c16:uniqueId val="{00000001-F732-4C4B-856E-F5A79020FA52}"/>
              </c:ext>
            </c:extLst>
          </c:dPt>
          <c:dPt>
            <c:idx val="2"/>
            <c:bubble3D val="0"/>
            <c:spPr>
              <a:solidFill>
                <a:srgbClr val="CCFFCC"/>
              </a:solidFill>
            </c:spPr>
            <c:extLst>
              <c:ext xmlns:c16="http://schemas.microsoft.com/office/drawing/2014/chart" uri="{C3380CC4-5D6E-409C-BE32-E72D297353CC}">
                <c16:uniqueId val="{00000002-F732-4C4B-856E-F5A79020FA52}"/>
              </c:ext>
            </c:extLst>
          </c:dPt>
          <c:dLbls>
            <c:dLbl>
              <c:idx val="0"/>
              <c:layout>
                <c:manualLayout>
                  <c:x val="-2.551194189283415E-3"/>
                  <c:y val="-1.0912926074081408E-2"/>
                </c:manualLayout>
              </c:layout>
              <c:tx>
                <c:rich>
                  <a:bodyPr/>
                  <a:lstStyle/>
                  <a:p>
                    <a:pPr>
                      <a:defRPr sz="1200"/>
                    </a:pPr>
                    <a:fld id="{595729EA-D780-44F9-85D8-AF6904AE64ED}" type="CATEGORYNAME">
                      <a:rPr lang="en-US" smtClean="0"/>
                      <a:pPr>
                        <a:defRPr sz="1200"/>
                      </a:pPr>
                      <a:t>[NOMBRE DE CATEGORÍA]</a:t>
                    </a:fld>
                    <a:endParaRPr lang="es-US"/>
                  </a:p>
                </c:rich>
              </c:tx>
              <c:spPr/>
              <c:showLegendKey val="0"/>
              <c:showVal val="1"/>
              <c:showCatName val="1"/>
              <c:showSerName val="0"/>
              <c:showPercent val="0"/>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F732-4C4B-856E-F5A79020FA52}"/>
                </c:ext>
              </c:extLst>
            </c:dLbl>
            <c:dLbl>
              <c:idx val="1"/>
              <c:layout>
                <c:manualLayout>
                  <c:x val="-1.1632935478290952E-2"/>
                  <c:y val="-1.7335441174191349E-2"/>
                </c:manualLayout>
              </c:layout>
              <c:tx>
                <c:rich>
                  <a:bodyPr/>
                  <a:lstStyle/>
                  <a:p>
                    <a:pPr>
                      <a:defRPr sz="1200"/>
                    </a:pPr>
                    <a:fld id="{3183E51F-7A6E-417F-85E5-756AD4C4F388}" type="CATEGORYNAME">
                      <a:rPr lang="en-US" smtClean="0"/>
                      <a:pPr>
                        <a:defRPr sz="1200"/>
                      </a:pPr>
                      <a:t>[NOMBRE DE CATEGORÍA]</a:t>
                    </a:fld>
                    <a:r>
                      <a:rPr lang="en-US" baseline="0" dirty="0" smtClean="0"/>
                      <a:t> </a:t>
                    </a:r>
                  </a:p>
                </c:rich>
              </c:tx>
              <c:spPr/>
              <c:showLegendKey val="0"/>
              <c:showVal val="1"/>
              <c:showCatName val="1"/>
              <c:showSerName val="0"/>
              <c:showPercent val="0"/>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F732-4C4B-856E-F5A79020FA52}"/>
                </c:ext>
              </c:extLst>
            </c:dLbl>
            <c:dLbl>
              <c:idx val="2"/>
              <c:layout>
                <c:manualLayout>
                  <c:x val="9.0592716631267677E-3"/>
                  <c:y val="-1.9329415629120002E-2"/>
                </c:manualLayout>
              </c:layout>
              <c:tx>
                <c:rich>
                  <a:bodyPr/>
                  <a:lstStyle/>
                  <a:p>
                    <a:pPr>
                      <a:defRPr sz="1200"/>
                    </a:pPr>
                    <a:r>
                      <a:rPr lang="en-US" baseline="0" dirty="0" err="1" smtClean="0"/>
                      <a:t>SALDO</a:t>
                    </a:r>
                    <a:r>
                      <a:rPr lang="en-US" baseline="0" dirty="0" smtClean="0"/>
                      <a:t> </a:t>
                    </a:r>
                    <a:r>
                      <a:rPr lang="en-US" baseline="0" dirty="0" err="1" smtClean="0"/>
                      <a:t>EN</a:t>
                    </a:r>
                    <a:r>
                      <a:rPr lang="en-US" baseline="0" dirty="0" smtClean="0"/>
                      <a:t> BANCO</a:t>
                    </a:r>
                    <a:endParaRPr lang="en-US" baseline="0" dirty="0"/>
                  </a:p>
                </c:rich>
              </c:tx>
              <c:spPr/>
              <c:showLegendKey val="0"/>
              <c:showVal val="1"/>
              <c:showCatName val="1"/>
              <c:showSerName val="0"/>
              <c:showPercent val="0"/>
              <c:showBubbleSize val="0"/>
              <c:separator> </c:separator>
              <c:extLst>
                <c:ext xmlns:c15="http://schemas.microsoft.com/office/drawing/2012/chart" uri="{CE6537A1-D6FC-4f65-9D91-7224C49458BB}">
                  <c15:layout>
                    <c:manualLayout>
                      <c:w val="0.28989383993423173"/>
                      <c:h val="0.10727385207876729"/>
                    </c:manualLayout>
                  </c15:layout>
                </c:ext>
                <c:ext xmlns:c16="http://schemas.microsoft.com/office/drawing/2014/chart" uri="{C3380CC4-5D6E-409C-BE32-E72D297353CC}">
                  <c16:uniqueId val="{00000002-F732-4C4B-856E-F5A79020FA52}"/>
                </c:ext>
              </c:extLst>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'[Resumen de FONACIDE 2017 Yhú.xls]Hoja4'!$A$3:$A$5</c:f>
              <c:strCache>
                <c:ptCount val="3"/>
                <c:pt idx="0">
                  <c:v>Total Ingresos</c:v>
                </c:pt>
                <c:pt idx="1">
                  <c:v>Total Egresos</c:v>
                </c:pt>
                <c:pt idx="2">
                  <c:v>Saldo en Bco al 31/12/17</c:v>
                </c:pt>
              </c:strCache>
            </c:strRef>
          </c:cat>
          <c:val>
            <c:numRef>
              <c:f>'[Resumen de FONACIDE 2017 Yhú.xls]Hoja4'!$B$3:$B$5</c:f>
              <c:numCache>
                <c:formatCode>#,##0</c:formatCode>
                <c:ptCount val="3"/>
                <c:pt idx="0">
                  <c:v>2085436740</c:v>
                </c:pt>
                <c:pt idx="1">
                  <c:v>2066156166</c:v>
                </c:pt>
                <c:pt idx="2">
                  <c:v>19280574</c:v>
                </c:pt>
              </c:numCache>
            </c:numRef>
          </c:val>
          <c:extLst>
            <c:ext xmlns:c16="http://schemas.microsoft.com/office/drawing/2014/chart" uri="{C3380CC4-5D6E-409C-BE32-E72D297353CC}">
              <c16:uniqueId val="{00000003-F732-4C4B-856E-F5A79020FA52}"/>
            </c:ext>
          </c:extLst>
        </c:ser>
        <c:dLbls>
          <c:showLegendKey val="0"/>
          <c:showVal val="1"/>
          <c:showCatName val="1"/>
          <c:showSerName val="0"/>
          <c:showPercent val="0"/>
          <c:showBubbleSize val="0"/>
          <c:showLeaderLines val="1"/>
        </c:dLbls>
        <c:firstSliceAng val="0"/>
      </c:pieChart>
    </c:plotArea>
    <c:plotVisOnly val="1"/>
    <c:dispBlanksAs val="zero"/>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8475" cy="555625"/>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s-ES"/>
          </a:p>
        </p:txBody>
      </p:sp>
      <p:sp>
        <p:nvSpPr>
          <p:cNvPr id="3" name="2 Marcador de fecha"/>
          <p:cNvSpPr>
            <a:spLocks noGrp="1"/>
          </p:cNvSpPr>
          <p:nvPr>
            <p:ph type="dt" sz="quarter" idx="1"/>
          </p:nvPr>
        </p:nvSpPr>
        <p:spPr>
          <a:xfrm>
            <a:off x="3970338" y="0"/>
            <a:ext cx="3038475" cy="555625"/>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FC15F765-8488-4E86-90BF-5B034ED5E889}" type="datetimeFigureOut">
              <a:rPr lang="es-ES"/>
              <a:pPr>
                <a:defRPr/>
              </a:pPr>
              <a:t>11/06/2021</a:t>
            </a:fld>
            <a:endParaRPr lang="es-ES" dirty="0"/>
          </a:p>
        </p:txBody>
      </p:sp>
      <p:sp>
        <p:nvSpPr>
          <p:cNvPr id="4" name="3 Marcador de pie de página"/>
          <p:cNvSpPr>
            <a:spLocks noGrp="1"/>
          </p:cNvSpPr>
          <p:nvPr>
            <p:ph type="ftr" sz="quarter" idx="2"/>
          </p:nvPr>
        </p:nvSpPr>
        <p:spPr>
          <a:xfrm>
            <a:off x="0" y="10566400"/>
            <a:ext cx="3038475" cy="557213"/>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s-ES"/>
          </a:p>
        </p:txBody>
      </p:sp>
      <p:sp>
        <p:nvSpPr>
          <p:cNvPr id="5" name="4 Marcador de número de diapositiva"/>
          <p:cNvSpPr>
            <a:spLocks noGrp="1"/>
          </p:cNvSpPr>
          <p:nvPr>
            <p:ph type="sldNum" sz="quarter" idx="3"/>
          </p:nvPr>
        </p:nvSpPr>
        <p:spPr>
          <a:xfrm>
            <a:off x="3970338" y="10566400"/>
            <a:ext cx="3038475" cy="5572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0DB4865-D79A-4ABC-9498-2CA9B9BFE34D}" type="slidenum">
              <a:rPr lang="es-ES" altLang="es-PY"/>
              <a:pPr>
                <a:defRPr/>
              </a:pPr>
              <a:t>‹Nº›</a:t>
            </a:fld>
            <a:endParaRPr lang="es-ES" altLang="es-PY"/>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557213"/>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pPr>
              <a:defRPr/>
            </a:pPr>
            <a:endParaRPr lang="es-PY"/>
          </a:p>
        </p:txBody>
      </p:sp>
      <p:sp>
        <p:nvSpPr>
          <p:cNvPr id="3" name="Marcador de fecha 2"/>
          <p:cNvSpPr>
            <a:spLocks noGrp="1"/>
          </p:cNvSpPr>
          <p:nvPr>
            <p:ph type="dt" idx="1"/>
          </p:nvPr>
        </p:nvSpPr>
        <p:spPr>
          <a:xfrm>
            <a:off x="3970338" y="0"/>
            <a:ext cx="3038475" cy="557213"/>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pPr>
              <a:defRPr/>
            </a:pPr>
            <a:fld id="{F8B233C9-8FFF-45FC-A08D-48A7B17C07F8}" type="datetimeFigureOut">
              <a:rPr lang="es-PY"/>
              <a:pPr>
                <a:defRPr/>
              </a:pPr>
              <a:t>11/6/2021</a:t>
            </a:fld>
            <a:endParaRPr lang="es-PY" dirty="0"/>
          </a:p>
        </p:txBody>
      </p:sp>
      <p:sp>
        <p:nvSpPr>
          <p:cNvPr id="4" name="Marcador de imagen de diapositiva 3"/>
          <p:cNvSpPr>
            <a:spLocks noGrp="1" noRot="1" noChangeAspect="1"/>
          </p:cNvSpPr>
          <p:nvPr>
            <p:ph type="sldImg" idx="2"/>
          </p:nvPr>
        </p:nvSpPr>
        <p:spPr>
          <a:xfrm>
            <a:off x="168275" y="1390650"/>
            <a:ext cx="6673850" cy="3754438"/>
          </a:xfrm>
          <a:prstGeom prst="rect">
            <a:avLst/>
          </a:prstGeom>
          <a:noFill/>
          <a:ln w="12700">
            <a:solidFill>
              <a:prstClr val="black"/>
            </a:solidFill>
          </a:ln>
        </p:spPr>
        <p:txBody>
          <a:bodyPr vert="horz" lIns="91440" tIns="45720" rIns="91440" bIns="45720" rtlCol="0" anchor="ctr"/>
          <a:lstStyle/>
          <a:p>
            <a:pPr lvl="0"/>
            <a:endParaRPr lang="es-PY" noProof="0" dirty="0"/>
          </a:p>
        </p:txBody>
      </p:sp>
      <p:sp>
        <p:nvSpPr>
          <p:cNvPr id="5" name="Marcador de notas 4"/>
          <p:cNvSpPr>
            <a:spLocks noGrp="1"/>
          </p:cNvSpPr>
          <p:nvPr>
            <p:ph type="body" sz="quarter" idx="3"/>
          </p:nvPr>
        </p:nvSpPr>
        <p:spPr>
          <a:xfrm>
            <a:off x="701675" y="5354638"/>
            <a:ext cx="5607050" cy="4379912"/>
          </a:xfrm>
          <a:prstGeom prst="rect">
            <a:avLst/>
          </a:prstGeom>
        </p:spPr>
        <p:txBody>
          <a:bodyPr vert="horz" lIns="91440" tIns="45720" rIns="91440" bIns="45720"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PY" noProof="0"/>
          </a:p>
        </p:txBody>
      </p:sp>
      <p:sp>
        <p:nvSpPr>
          <p:cNvPr id="6" name="Marcador de pie de página 5"/>
          <p:cNvSpPr>
            <a:spLocks noGrp="1"/>
          </p:cNvSpPr>
          <p:nvPr>
            <p:ph type="ftr" sz="quarter" idx="4"/>
          </p:nvPr>
        </p:nvSpPr>
        <p:spPr>
          <a:xfrm>
            <a:off x="0" y="10567988"/>
            <a:ext cx="3038475" cy="557212"/>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pPr>
              <a:defRPr/>
            </a:pPr>
            <a:endParaRPr lang="es-PY"/>
          </a:p>
        </p:txBody>
      </p:sp>
      <p:sp>
        <p:nvSpPr>
          <p:cNvPr id="7" name="Marcador de número de diapositiva 6"/>
          <p:cNvSpPr>
            <a:spLocks noGrp="1"/>
          </p:cNvSpPr>
          <p:nvPr>
            <p:ph type="sldNum" sz="quarter" idx="5"/>
          </p:nvPr>
        </p:nvSpPr>
        <p:spPr>
          <a:xfrm>
            <a:off x="3970338" y="10567988"/>
            <a:ext cx="3038475" cy="55721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71BA5B7C-2121-450E-9DD3-856935C4D8A5}" type="slidenum">
              <a:rPr lang="es-PY" altLang="en-US"/>
              <a:pPr>
                <a:defRPr/>
              </a:pPr>
              <a:t>‹Nº›</a:t>
            </a:fld>
            <a:endParaRPr lang="es-PY"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Y" altLang="es-PY" smtClean="0"/>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47E5BF8-CE64-4AF4-B121-208A6CFD1C1C}" type="slidenum">
              <a:rPr lang="es-PY" altLang="es-PY" smtClean="0"/>
              <a:pPr/>
              <a:t>1</a:t>
            </a:fld>
            <a:endParaRPr lang="es-PY" altLang="es-PY"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Y" altLang="es-ES" dirty="0" smtClean="0"/>
          </a:p>
        </p:txBody>
      </p:sp>
      <p:sp>
        <p:nvSpPr>
          <p:cNvPr id="1126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985E69-01B0-4D72-814F-32B55CF0EE6D}" type="slidenum">
              <a:rPr lang="es-PY" altLang="es-ES" smtClean="0"/>
              <a:pPr/>
              <a:t>2</a:t>
            </a:fld>
            <a:endParaRPr lang="es-PY" alt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10"/>
          </p:nvPr>
        </p:nvSpPr>
        <p:spPr/>
        <p:txBody>
          <a:bodyPr/>
          <a:lstStyle/>
          <a:p>
            <a:pPr>
              <a:defRPr/>
            </a:pPr>
            <a:fld id="{71BA5B7C-2121-450E-9DD3-856935C4D8A5}" type="slidenum">
              <a:rPr lang="es-PY" altLang="en-US" smtClean="0"/>
              <a:pPr>
                <a:defRPr/>
              </a:pPr>
              <a:t>5</a:t>
            </a:fld>
            <a:endParaRPr lang="es-PY" altLang="en-US"/>
          </a:p>
        </p:txBody>
      </p:sp>
    </p:spTree>
    <p:extLst>
      <p:ext uri="{BB962C8B-B14F-4D97-AF65-F5344CB8AC3E}">
        <p14:creationId xmlns:p14="http://schemas.microsoft.com/office/powerpoint/2010/main" val="1457740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pSp>
        <p:nvGrpSpPr>
          <p:cNvPr id="4" name="Group 24"/>
          <p:cNvGrpSpPr>
            <a:grpSpLocks/>
          </p:cNvGrpSpPr>
          <p:nvPr/>
        </p:nvGrpSpPr>
        <p:grpSpPr bwMode="auto">
          <a:xfrm>
            <a:off x="271463" y="0"/>
            <a:ext cx="5037137" cy="6858000"/>
            <a:chOff x="203200" y="0"/>
            <a:chExt cx="3778250" cy="6858001"/>
          </a:xfrm>
        </p:grpSpPr>
        <p:sp>
          <p:nvSpPr>
            <p:cNvPr id="5" name="Freeform 6"/>
            <p:cNvSpPr>
              <a:spLocks/>
            </p:cNvSpPr>
            <p:nvPr/>
          </p:nvSpPr>
          <p:spPr bwMode="auto">
            <a:xfrm>
              <a:off x="641350" y="0"/>
              <a:ext cx="1365250" cy="3971926"/>
            </a:xfrm>
            <a:custGeom>
              <a:avLst/>
              <a:gdLst>
                <a:gd name="T0" fmla="*/ 0 w 860"/>
                <a:gd name="T1" fmla="*/ 2147483646 h 2502"/>
                <a:gd name="T2" fmla="*/ 2147483646 w 860"/>
                <a:gd name="T3" fmla="*/ 2147483646 h 2502"/>
                <a:gd name="T4" fmla="*/ 2147483646 w 860"/>
                <a:gd name="T5" fmla="*/ 0 h 2502"/>
                <a:gd name="T6" fmla="*/ 2147483646 w 860"/>
                <a:gd name="T7" fmla="*/ 0 h 2502"/>
                <a:gd name="T8" fmla="*/ 0 w 860"/>
                <a:gd name="T9" fmla="*/ 2147483646 h 25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0" h="2502">
                  <a:moveTo>
                    <a:pt x="0" y="2445"/>
                  </a:moveTo>
                  <a:lnTo>
                    <a:pt x="228" y="2502"/>
                  </a:lnTo>
                  <a:lnTo>
                    <a:pt x="860" y="0"/>
                  </a:lnTo>
                  <a:lnTo>
                    <a:pt x="620" y="0"/>
                  </a:lnTo>
                  <a:lnTo>
                    <a:pt x="0" y="244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Y"/>
            </a:p>
          </p:txBody>
        </p:sp>
        <p:sp>
          <p:nvSpPr>
            <p:cNvPr id="6" name="Freeform 7"/>
            <p:cNvSpPr/>
            <p:nvPr/>
          </p:nvSpPr>
          <p:spPr bwMode="auto">
            <a:xfrm>
              <a:off x="203200" y="0"/>
              <a:ext cx="1337212" cy="3862389"/>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7" name="Freeform 8"/>
            <p:cNvSpPr/>
            <p:nvPr/>
          </p:nvSpPr>
          <p:spPr bwMode="auto">
            <a:xfrm>
              <a:off x="207963" y="3776664"/>
              <a:ext cx="1936160" cy="3081337"/>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8" name="Freeform 9"/>
            <p:cNvSpPr/>
            <p:nvPr/>
          </p:nvSpPr>
          <p:spPr bwMode="auto">
            <a:xfrm>
              <a:off x="646159" y="3886201"/>
              <a:ext cx="2373165"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9" name="Freeform 10"/>
            <p:cNvSpPr/>
            <p:nvPr/>
          </p:nvSpPr>
          <p:spPr bwMode="auto">
            <a:xfrm>
              <a:off x="641396" y="3881439"/>
              <a:ext cx="3340054" cy="2976562"/>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10" name="Freeform 11"/>
            <p:cNvSpPr/>
            <p:nvPr/>
          </p:nvSpPr>
          <p:spPr bwMode="auto">
            <a:xfrm>
              <a:off x="203200" y="3771901"/>
              <a:ext cx="2660136"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11" name="Freeform 12"/>
          <p:cNvSpPr>
            <a:spLocks/>
          </p:cNvSpPr>
          <p:nvPr/>
        </p:nvSpPr>
        <p:spPr bwMode="auto">
          <a:xfrm>
            <a:off x="271463" y="3771900"/>
            <a:ext cx="482600" cy="90488"/>
          </a:xfrm>
          <a:custGeom>
            <a:avLst/>
            <a:gdLst>
              <a:gd name="T0" fmla="*/ 2147483646 w 228"/>
              <a:gd name="T1" fmla="*/ 2147483646 h 57"/>
              <a:gd name="T2" fmla="*/ 0 w 228"/>
              <a:gd name="T3" fmla="*/ 0 h 57"/>
              <a:gd name="T4" fmla="*/ 2147483646 w 228"/>
              <a:gd name="T5" fmla="*/ 2147483646 h 57"/>
              <a:gd name="T6" fmla="*/ 2147483646 w 228"/>
              <a:gd name="T7" fmla="*/ 2147483646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Y"/>
          </a:p>
        </p:txBody>
      </p:sp>
      <p:sp>
        <p:nvSpPr>
          <p:cNvPr id="12" name="Freeform 13"/>
          <p:cNvSpPr>
            <a:spLocks/>
          </p:cNvSpPr>
          <p:nvPr/>
        </p:nvSpPr>
        <p:spPr bwMode="auto">
          <a:xfrm>
            <a:off x="747713" y="3867150"/>
            <a:ext cx="82550" cy="80963"/>
          </a:xfrm>
          <a:custGeom>
            <a:avLst/>
            <a:gdLst>
              <a:gd name="T0" fmla="*/ 0 w 39"/>
              <a:gd name="T1" fmla="*/ 0 h 51"/>
              <a:gd name="T2" fmla="*/ 2147483646 w 39"/>
              <a:gd name="T3" fmla="*/ 2147483646 h 51"/>
              <a:gd name="T4" fmla="*/ 2147483646 w 39"/>
              <a:gd name="T5" fmla="*/ 0 h 51"/>
              <a:gd name="T6" fmla="*/ 0 w 39"/>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Y"/>
          </a:p>
        </p:txBody>
      </p:sp>
      <p:sp>
        <p:nvSpPr>
          <p:cNvPr id="2" name="Title 1"/>
          <p:cNvSpPr>
            <a:spLocks noGrp="1"/>
          </p:cNvSpPr>
          <p:nvPr>
            <p:ph type="ctrTitle"/>
          </p:nvPr>
        </p:nvSpPr>
        <p:spPr>
          <a:xfrm>
            <a:off x="2319566" y="1772818"/>
            <a:ext cx="9262836" cy="2629851"/>
          </a:xfrm>
        </p:spPr>
        <p:txBody>
          <a:bodyPr anchor="b">
            <a:normAutofit/>
          </a:bodyPr>
          <a:lstStyle>
            <a:lvl1pPr algn="r">
              <a:defRPr sz="5400">
                <a:effectLst/>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3898986" y="4402669"/>
            <a:ext cx="7683417"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13" name="Date Placeholder 3"/>
          <p:cNvSpPr>
            <a:spLocks noGrp="1"/>
          </p:cNvSpPr>
          <p:nvPr>
            <p:ph type="dt" sz="half" idx="10"/>
          </p:nvPr>
        </p:nvSpPr>
        <p:spPr>
          <a:xfrm>
            <a:off x="9767888" y="6116638"/>
            <a:ext cx="1143000" cy="365125"/>
          </a:xfrm>
        </p:spPr>
        <p:txBody>
          <a:bodyPr/>
          <a:lstStyle>
            <a:lvl1pPr>
              <a:defRPr/>
            </a:lvl1pPr>
          </a:lstStyle>
          <a:p>
            <a:pPr>
              <a:defRPr/>
            </a:pPr>
            <a:endParaRPr lang="es-ES"/>
          </a:p>
        </p:txBody>
      </p:sp>
      <p:sp>
        <p:nvSpPr>
          <p:cNvPr id="14" name="Slide Number Placeholder 5"/>
          <p:cNvSpPr>
            <a:spLocks noGrp="1"/>
          </p:cNvSpPr>
          <p:nvPr>
            <p:ph type="sldNum" sz="quarter" idx="11"/>
          </p:nvPr>
        </p:nvSpPr>
        <p:spPr>
          <a:xfrm>
            <a:off x="11034713" y="6116638"/>
            <a:ext cx="547687" cy="365125"/>
          </a:xfrm>
        </p:spPr>
        <p:txBody>
          <a:bodyPr rtlCol="0"/>
          <a:lstStyle>
            <a:lvl1pPr>
              <a:defRPr>
                <a:latin typeface="+mn-lt"/>
                <a:cs typeface="Arial" panose="020B0604020202020204" pitchFamily="34" charset="0"/>
              </a:defRPr>
            </a:lvl1pPr>
          </a:lstStyle>
          <a:p>
            <a:pPr>
              <a:defRPr/>
            </a:pPr>
            <a:endParaRPr lang="es-ES" altLang="es-PY"/>
          </a:p>
        </p:txBody>
      </p:sp>
    </p:spTree>
    <p:extLst>
      <p:ext uri="{BB962C8B-B14F-4D97-AF65-F5344CB8AC3E}">
        <p14:creationId xmlns:p14="http://schemas.microsoft.com/office/powerpoint/2010/main" val="1188462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700" y="4732865"/>
            <a:ext cx="10021321"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386635" y="932112"/>
            <a:ext cx="8228087"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dirty="0"/>
              <a:t>Haga clic en el icono para agregar una imagen</a:t>
            </a:r>
            <a:endParaRPr lang="en-US" noProof="0" dirty="0"/>
          </a:p>
        </p:txBody>
      </p:sp>
      <p:sp>
        <p:nvSpPr>
          <p:cNvPr id="4" name="Text Placeholder 3"/>
          <p:cNvSpPr>
            <a:spLocks noGrp="1"/>
          </p:cNvSpPr>
          <p:nvPr>
            <p:ph type="body" sz="half" idx="2"/>
          </p:nvPr>
        </p:nvSpPr>
        <p:spPr>
          <a:xfrm>
            <a:off x="1484700" y="5299603"/>
            <a:ext cx="1002132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EE8234B1-BB64-4048-90A7-60DBE451C849}" type="datetimeFigureOut">
              <a:rPr lang="es-ES"/>
              <a:pPr>
                <a:defRPr/>
              </a:pPr>
              <a:t>11/06/2021</a:t>
            </a:fld>
            <a:endParaRPr lang="es-ES" dirty="0"/>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1217BA48-8921-486A-A89D-721E413B5976}" type="slidenum">
              <a:rPr lang="es-ES" altLang="es-PY"/>
              <a:pPr>
                <a:defRPr/>
              </a:pPr>
              <a:t>‹Nº›</a:t>
            </a:fld>
            <a:endParaRPr lang="es-ES" altLang="es-PY"/>
          </a:p>
        </p:txBody>
      </p:sp>
    </p:spTree>
    <p:extLst>
      <p:ext uri="{BB962C8B-B14F-4D97-AF65-F5344CB8AC3E}">
        <p14:creationId xmlns:p14="http://schemas.microsoft.com/office/powerpoint/2010/main" val="3472694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701" y="685800"/>
            <a:ext cx="10021321" cy="3048000"/>
          </a:xfrm>
        </p:spPr>
        <p:txBody>
          <a:bodyP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84700" y="4343400"/>
            <a:ext cx="10021323" cy="1447800"/>
          </a:xfrm>
        </p:spPr>
        <p:txBody>
          <a:bodyP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lvl1pPr>
              <a:defRPr/>
            </a:lvl1pPr>
          </a:lstStyle>
          <a:p>
            <a:pPr>
              <a:defRPr/>
            </a:pPr>
            <a:fld id="{849ACBDB-3495-4D16-A380-245249940772}" type="datetimeFigureOut">
              <a:rPr lang="es-ES"/>
              <a:pPr>
                <a:defRPr/>
              </a:pPr>
              <a:t>11/06/2021</a:t>
            </a:fld>
            <a:endParaRPr lang="es-ES" dirty="0"/>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8EAEB54A-C906-42AF-A645-FA62E1698240}" type="slidenum">
              <a:rPr lang="es-ES" altLang="es-PY"/>
              <a:pPr>
                <a:defRPr/>
              </a:pPr>
              <a:t>‹Nº›</a:t>
            </a:fld>
            <a:endParaRPr lang="es-ES" altLang="es-PY"/>
          </a:p>
        </p:txBody>
      </p:sp>
    </p:spTree>
    <p:extLst>
      <p:ext uri="{BB962C8B-B14F-4D97-AF65-F5344CB8AC3E}">
        <p14:creationId xmlns:p14="http://schemas.microsoft.com/office/powerpoint/2010/main" val="3518508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sp>
        <p:nvSpPr>
          <p:cNvPr id="5" name="TextBox 13"/>
          <p:cNvSpPr txBox="1"/>
          <p:nvPr/>
        </p:nvSpPr>
        <p:spPr>
          <a:xfrm>
            <a:off x="1293813" y="8636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8000" dirty="0">
                <a:effectLst/>
              </a:rPr>
              <a:t>“</a:t>
            </a:r>
          </a:p>
        </p:txBody>
      </p:sp>
      <p:sp>
        <p:nvSpPr>
          <p:cNvPr id="6" name="TextBox 14"/>
          <p:cNvSpPr txBox="1"/>
          <p:nvPr/>
        </p:nvSpPr>
        <p:spPr>
          <a:xfrm>
            <a:off x="10896600" y="28194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8000" dirty="0">
                <a:effectLst/>
              </a:rPr>
              <a:t>”</a:t>
            </a:r>
          </a:p>
        </p:txBody>
      </p:sp>
      <p:sp>
        <p:nvSpPr>
          <p:cNvPr id="2" name="Title 1"/>
          <p:cNvSpPr>
            <a:spLocks noGrp="1"/>
          </p:cNvSpPr>
          <p:nvPr>
            <p:ph type="title"/>
          </p:nvPr>
        </p:nvSpPr>
        <p:spPr>
          <a:xfrm>
            <a:off x="1902323" y="685801"/>
            <a:ext cx="9298820" cy="2743199"/>
          </a:xfrm>
        </p:spPr>
        <p:txBody>
          <a:bodyP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2130980" y="3428999"/>
            <a:ext cx="8841504" cy="3810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1484700" y="4343400"/>
            <a:ext cx="10021321" cy="1447800"/>
          </a:xfrm>
        </p:spPr>
        <p:txBody>
          <a:bodyP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7" name="Date Placeholder 3"/>
          <p:cNvSpPr>
            <a:spLocks noGrp="1"/>
          </p:cNvSpPr>
          <p:nvPr>
            <p:ph type="dt" sz="half" idx="14"/>
          </p:nvPr>
        </p:nvSpPr>
        <p:spPr/>
        <p:txBody>
          <a:bodyPr/>
          <a:lstStyle>
            <a:lvl1pPr>
              <a:defRPr/>
            </a:lvl1pPr>
          </a:lstStyle>
          <a:p>
            <a:pPr>
              <a:defRPr/>
            </a:pPr>
            <a:fld id="{0C929906-2A60-4D8C-A794-F2616F77D8EA}" type="datetimeFigureOut">
              <a:rPr lang="es-ES"/>
              <a:pPr>
                <a:defRPr/>
              </a:pPr>
              <a:t>11/06/2021</a:t>
            </a:fld>
            <a:endParaRPr lang="es-ES" dirty="0"/>
          </a:p>
        </p:txBody>
      </p:sp>
      <p:sp>
        <p:nvSpPr>
          <p:cNvPr id="8" name="Footer Placeholder 4"/>
          <p:cNvSpPr>
            <a:spLocks noGrp="1"/>
          </p:cNvSpPr>
          <p:nvPr>
            <p:ph type="ftr" sz="quarter" idx="15"/>
          </p:nvPr>
        </p:nvSpPr>
        <p:spPr/>
        <p:txBody>
          <a:bodyPr/>
          <a:lstStyle>
            <a:lvl1pPr>
              <a:defRPr/>
            </a:lvl1pPr>
          </a:lstStyle>
          <a:p>
            <a:pPr>
              <a:defRPr/>
            </a:pPr>
            <a:endParaRPr lang="es-ES"/>
          </a:p>
        </p:txBody>
      </p:sp>
      <p:sp>
        <p:nvSpPr>
          <p:cNvPr id="9" name="Slide Number Placeholder 5"/>
          <p:cNvSpPr>
            <a:spLocks noGrp="1"/>
          </p:cNvSpPr>
          <p:nvPr>
            <p:ph type="sldNum" sz="quarter" idx="16"/>
          </p:nvPr>
        </p:nvSpPr>
        <p:spPr/>
        <p:txBody>
          <a:bodyPr/>
          <a:lstStyle>
            <a:lvl1pPr>
              <a:defRPr/>
            </a:lvl1pPr>
          </a:lstStyle>
          <a:p>
            <a:pPr>
              <a:defRPr/>
            </a:pPr>
            <a:fld id="{64598A3A-3B22-4365-8A6F-9571F57EF06A}" type="slidenum">
              <a:rPr lang="es-ES" altLang="es-PY"/>
              <a:pPr>
                <a:defRPr/>
              </a:pPr>
              <a:t>‹Nº›</a:t>
            </a:fld>
            <a:endParaRPr lang="es-ES" altLang="es-PY"/>
          </a:p>
        </p:txBody>
      </p:sp>
    </p:spTree>
    <p:extLst>
      <p:ext uri="{BB962C8B-B14F-4D97-AF65-F5344CB8AC3E}">
        <p14:creationId xmlns:p14="http://schemas.microsoft.com/office/powerpoint/2010/main" val="746899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84702" y="3308581"/>
            <a:ext cx="10021319" cy="1468800"/>
          </a:xfrm>
        </p:spPr>
        <p:txBody>
          <a:bodyPr anchor="b">
            <a:normAutofit/>
          </a:bodyPr>
          <a:lstStyle>
            <a:lvl1pPr algn="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84699" y="4777381"/>
            <a:ext cx="1002132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lvl1pPr>
              <a:defRPr/>
            </a:lvl1pPr>
          </a:lstStyle>
          <a:p>
            <a:pPr>
              <a:defRPr/>
            </a:pPr>
            <a:fld id="{EC22F6BE-ABB2-4C4B-9B43-5EC63833F297}" type="datetimeFigureOut">
              <a:rPr lang="es-ES"/>
              <a:pPr>
                <a:defRPr/>
              </a:pPr>
              <a:t>11/06/2021</a:t>
            </a:fld>
            <a:endParaRPr lang="es-ES" dirty="0"/>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20559014-A55F-4566-8BC2-A0F9F929B3E3}" type="slidenum">
              <a:rPr lang="es-ES" altLang="es-PY"/>
              <a:pPr>
                <a:defRPr/>
              </a:pPr>
              <a:t>‹Nº›</a:t>
            </a:fld>
            <a:endParaRPr lang="es-ES" altLang="es-PY"/>
          </a:p>
        </p:txBody>
      </p:sp>
    </p:spTree>
    <p:extLst>
      <p:ext uri="{BB962C8B-B14F-4D97-AF65-F5344CB8AC3E}">
        <p14:creationId xmlns:p14="http://schemas.microsoft.com/office/powerpoint/2010/main" val="188155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itar la tarjeta de nombre">
    <p:spTree>
      <p:nvGrpSpPr>
        <p:cNvPr id="1" name=""/>
        <p:cNvGrpSpPr/>
        <p:nvPr/>
      </p:nvGrpSpPr>
      <p:grpSpPr>
        <a:xfrm>
          <a:off x="0" y="0"/>
          <a:ext cx="0" cy="0"/>
          <a:chOff x="0" y="0"/>
          <a:chExt cx="0" cy="0"/>
        </a:xfrm>
      </p:grpSpPr>
      <p:sp>
        <p:nvSpPr>
          <p:cNvPr id="5" name="TextBox 13"/>
          <p:cNvSpPr txBox="1"/>
          <p:nvPr/>
        </p:nvSpPr>
        <p:spPr>
          <a:xfrm>
            <a:off x="1293813" y="8636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8000" dirty="0">
                <a:effectLst/>
              </a:rPr>
              <a:t>“</a:t>
            </a:r>
          </a:p>
        </p:txBody>
      </p:sp>
      <p:sp>
        <p:nvSpPr>
          <p:cNvPr id="6" name="TextBox 14"/>
          <p:cNvSpPr txBox="1"/>
          <p:nvPr/>
        </p:nvSpPr>
        <p:spPr>
          <a:xfrm>
            <a:off x="10896600" y="28194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8000" dirty="0">
                <a:effectLst/>
              </a:rPr>
              <a:t>”</a:t>
            </a:r>
          </a:p>
        </p:txBody>
      </p:sp>
      <p:sp>
        <p:nvSpPr>
          <p:cNvPr id="2" name="Title 1"/>
          <p:cNvSpPr>
            <a:spLocks noGrp="1"/>
          </p:cNvSpPr>
          <p:nvPr>
            <p:ph type="title"/>
          </p:nvPr>
        </p:nvSpPr>
        <p:spPr>
          <a:xfrm>
            <a:off x="1902323" y="685801"/>
            <a:ext cx="9298820" cy="2743199"/>
          </a:xfrm>
        </p:spPr>
        <p:txBody>
          <a:bodyP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84700" y="3886200"/>
            <a:ext cx="10021320" cy="889000"/>
          </a:xfrm>
        </p:spPr>
        <p:txBody>
          <a:bodyPr rtlCol="0" anchor="b">
            <a:normAutofit/>
          </a:bodyPr>
          <a:lstStyle>
            <a:lvl1pPr algn="r">
              <a:buNone/>
              <a:defRPr lang="en-US" sz="2400" b="0" cap="none" dirty="0">
                <a:ln w="3175" cmpd="sng">
                  <a:noFill/>
                </a:ln>
                <a:solidFill>
                  <a:schemeClr val="tx1"/>
                </a:solidFill>
                <a:effectLst/>
              </a:defRPr>
            </a:lvl1pPr>
          </a:lstStyle>
          <a:p>
            <a:pPr lvl="0"/>
            <a:r>
              <a:rPr lang="es-ES"/>
              <a:t>Haga clic para modificar el estilo de texto del patrón</a:t>
            </a:r>
          </a:p>
        </p:txBody>
      </p:sp>
      <p:sp>
        <p:nvSpPr>
          <p:cNvPr id="3" name="Text Placeholder 2"/>
          <p:cNvSpPr>
            <a:spLocks noGrp="1"/>
          </p:cNvSpPr>
          <p:nvPr>
            <p:ph type="body" idx="1"/>
          </p:nvPr>
        </p:nvSpPr>
        <p:spPr>
          <a:xfrm>
            <a:off x="1484699" y="4775200"/>
            <a:ext cx="1002132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7" name="Date Placeholder 3"/>
          <p:cNvSpPr>
            <a:spLocks noGrp="1"/>
          </p:cNvSpPr>
          <p:nvPr>
            <p:ph type="dt" sz="half" idx="14"/>
          </p:nvPr>
        </p:nvSpPr>
        <p:spPr/>
        <p:txBody>
          <a:bodyPr/>
          <a:lstStyle>
            <a:lvl1pPr>
              <a:defRPr/>
            </a:lvl1pPr>
          </a:lstStyle>
          <a:p>
            <a:pPr>
              <a:defRPr/>
            </a:pPr>
            <a:fld id="{19FEA75D-7549-450A-BE43-044CE130E37A}" type="datetimeFigureOut">
              <a:rPr lang="es-ES"/>
              <a:pPr>
                <a:defRPr/>
              </a:pPr>
              <a:t>11/06/2021</a:t>
            </a:fld>
            <a:endParaRPr lang="es-ES" dirty="0"/>
          </a:p>
        </p:txBody>
      </p:sp>
      <p:sp>
        <p:nvSpPr>
          <p:cNvPr id="8" name="Footer Placeholder 4"/>
          <p:cNvSpPr>
            <a:spLocks noGrp="1"/>
          </p:cNvSpPr>
          <p:nvPr>
            <p:ph type="ftr" sz="quarter" idx="15"/>
          </p:nvPr>
        </p:nvSpPr>
        <p:spPr/>
        <p:txBody>
          <a:bodyPr/>
          <a:lstStyle>
            <a:lvl1pPr>
              <a:defRPr/>
            </a:lvl1pPr>
          </a:lstStyle>
          <a:p>
            <a:pPr>
              <a:defRPr/>
            </a:pPr>
            <a:endParaRPr lang="es-ES"/>
          </a:p>
        </p:txBody>
      </p:sp>
      <p:sp>
        <p:nvSpPr>
          <p:cNvPr id="9" name="Slide Number Placeholder 5"/>
          <p:cNvSpPr>
            <a:spLocks noGrp="1"/>
          </p:cNvSpPr>
          <p:nvPr>
            <p:ph type="sldNum" sz="quarter" idx="16"/>
          </p:nvPr>
        </p:nvSpPr>
        <p:spPr/>
        <p:txBody>
          <a:bodyPr/>
          <a:lstStyle>
            <a:lvl1pPr>
              <a:defRPr/>
            </a:lvl1pPr>
          </a:lstStyle>
          <a:p>
            <a:pPr>
              <a:defRPr/>
            </a:pPr>
            <a:fld id="{E86E8F72-E8F0-4C01-8929-8EEB31D3F54E}" type="slidenum">
              <a:rPr lang="es-ES" altLang="es-PY"/>
              <a:pPr>
                <a:defRPr/>
              </a:pPr>
              <a:t>‹Nº›</a:t>
            </a:fld>
            <a:endParaRPr lang="es-ES" altLang="es-PY"/>
          </a:p>
        </p:txBody>
      </p:sp>
    </p:spTree>
    <p:extLst>
      <p:ext uri="{BB962C8B-B14F-4D97-AF65-F5344CB8AC3E}">
        <p14:creationId xmlns:p14="http://schemas.microsoft.com/office/powerpoint/2010/main" val="2942225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702" y="685804"/>
            <a:ext cx="10021321" cy="2727325"/>
          </a:xfrm>
        </p:spPr>
        <p:txBody>
          <a:bodyPr rtlCol="0">
            <a:normAutofit/>
          </a:bodyPr>
          <a:lstStyle>
            <a:lvl1pPr>
              <a:defRPr lang="en-US" b="0" dirty="0"/>
            </a:lvl1pPr>
          </a:lstStyle>
          <a:p>
            <a:pPr lvl="0"/>
            <a:r>
              <a:rPr lang="es-ES"/>
              <a:t>Haga clic para modificar el estilo de título del patrón</a:t>
            </a:r>
            <a:endParaRPr lang="en-US" dirty="0"/>
          </a:p>
        </p:txBody>
      </p:sp>
      <p:sp>
        <p:nvSpPr>
          <p:cNvPr id="10" name="Text Placeholder 9"/>
          <p:cNvSpPr>
            <a:spLocks noGrp="1"/>
          </p:cNvSpPr>
          <p:nvPr>
            <p:ph type="body" sz="quarter" idx="13"/>
          </p:nvPr>
        </p:nvSpPr>
        <p:spPr>
          <a:xfrm>
            <a:off x="1484700" y="3505200"/>
            <a:ext cx="10021323" cy="838200"/>
          </a:xfrm>
        </p:spPr>
        <p:txBody>
          <a:bodyPr rtlCol="0" anchor="b">
            <a:normAutofit/>
          </a:bodyPr>
          <a:lstStyle>
            <a:lvl1pPr>
              <a:buNone/>
              <a:defRPr lang="en-US" sz="2800" b="0" cap="none" dirty="0">
                <a:ln w="3175" cmpd="sng">
                  <a:noFill/>
                </a:ln>
                <a:solidFill>
                  <a:schemeClr val="tx1"/>
                </a:solidFill>
                <a:effectLst/>
              </a:defRPr>
            </a:lvl1pPr>
          </a:lstStyle>
          <a:p>
            <a:pPr lvl="0"/>
            <a:r>
              <a:rPr lang="es-ES"/>
              <a:t>Haga clic para modificar el estilo de texto del patrón</a:t>
            </a:r>
          </a:p>
        </p:txBody>
      </p:sp>
      <p:sp>
        <p:nvSpPr>
          <p:cNvPr id="3" name="Text Placeholder 2"/>
          <p:cNvSpPr>
            <a:spLocks noGrp="1"/>
          </p:cNvSpPr>
          <p:nvPr>
            <p:ph type="body" idx="1"/>
          </p:nvPr>
        </p:nvSpPr>
        <p:spPr>
          <a:xfrm>
            <a:off x="1484700" y="4343400"/>
            <a:ext cx="1002132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5" name="Date Placeholder 3"/>
          <p:cNvSpPr>
            <a:spLocks noGrp="1"/>
          </p:cNvSpPr>
          <p:nvPr>
            <p:ph type="dt" sz="half" idx="14"/>
          </p:nvPr>
        </p:nvSpPr>
        <p:spPr/>
        <p:txBody>
          <a:bodyPr/>
          <a:lstStyle>
            <a:lvl1pPr>
              <a:defRPr/>
            </a:lvl1pPr>
          </a:lstStyle>
          <a:p>
            <a:pPr>
              <a:defRPr/>
            </a:pPr>
            <a:fld id="{E422FCB6-9A43-490D-AAC7-836DB0E45A50}" type="datetimeFigureOut">
              <a:rPr lang="es-ES"/>
              <a:pPr>
                <a:defRPr/>
              </a:pPr>
              <a:t>11/06/2021</a:t>
            </a:fld>
            <a:endParaRPr lang="es-ES" dirty="0"/>
          </a:p>
        </p:txBody>
      </p:sp>
      <p:sp>
        <p:nvSpPr>
          <p:cNvPr id="6" name="Footer Placeholder 4"/>
          <p:cNvSpPr>
            <a:spLocks noGrp="1"/>
          </p:cNvSpPr>
          <p:nvPr>
            <p:ph type="ftr" sz="quarter" idx="15"/>
          </p:nvPr>
        </p:nvSpPr>
        <p:spPr/>
        <p:txBody>
          <a:bodyPr/>
          <a:lstStyle>
            <a:lvl1pPr>
              <a:defRPr/>
            </a:lvl1pPr>
          </a:lstStyle>
          <a:p>
            <a:pPr>
              <a:defRPr/>
            </a:pPr>
            <a:endParaRPr lang="es-ES"/>
          </a:p>
        </p:txBody>
      </p:sp>
      <p:sp>
        <p:nvSpPr>
          <p:cNvPr id="7" name="Slide Number Placeholder 5"/>
          <p:cNvSpPr>
            <a:spLocks noGrp="1"/>
          </p:cNvSpPr>
          <p:nvPr>
            <p:ph type="sldNum" sz="quarter" idx="16"/>
          </p:nvPr>
        </p:nvSpPr>
        <p:spPr/>
        <p:txBody>
          <a:bodyPr/>
          <a:lstStyle>
            <a:lvl1pPr>
              <a:defRPr/>
            </a:lvl1pPr>
          </a:lstStyle>
          <a:p>
            <a:pPr>
              <a:defRPr/>
            </a:pPr>
            <a:fld id="{7F2123FE-B8C8-4458-84EF-E4C9BF0BD232}" type="slidenum">
              <a:rPr lang="es-ES" altLang="es-PY"/>
              <a:pPr>
                <a:defRPr/>
              </a:pPr>
              <a:t>‹Nº›</a:t>
            </a:fld>
            <a:endParaRPr lang="es-ES" altLang="es-PY"/>
          </a:p>
        </p:txBody>
      </p:sp>
    </p:spTree>
    <p:extLst>
      <p:ext uri="{BB962C8B-B14F-4D97-AF65-F5344CB8AC3E}">
        <p14:creationId xmlns:p14="http://schemas.microsoft.com/office/powerpoint/2010/main" val="1218831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74B18685-BF19-4AF4-AA5B-1850A0D4A998}" type="datetimeFigureOut">
              <a:rPr lang="es-ES"/>
              <a:pPr>
                <a:defRPr/>
              </a:pPr>
              <a:t>11/06/2021</a:t>
            </a:fld>
            <a:endParaRPr lang="es-ES" dirty="0"/>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E2C0476F-F908-48BE-AE99-1FD00DDD487A}" type="slidenum">
              <a:rPr lang="es-ES" altLang="es-PY"/>
              <a:pPr>
                <a:defRPr/>
              </a:pPr>
              <a:t>‹Nº›</a:t>
            </a:fld>
            <a:endParaRPr lang="es-ES" altLang="es-PY"/>
          </a:p>
        </p:txBody>
      </p:sp>
    </p:spTree>
    <p:extLst>
      <p:ext uri="{BB962C8B-B14F-4D97-AF65-F5344CB8AC3E}">
        <p14:creationId xmlns:p14="http://schemas.microsoft.com/office/powerpoint/2010/main" val="4057613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5193" y="685800"/>
            <a:ext cx="1770831" cy="51054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84701" y="685800"/>
            <a:ext cx="8021831" cy="510540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9309E1A4-6787-48F4-8CF5-504A76A8E689}" type="datetimeFigureOut">
              <a:rPr lang="es-ES"/>
              <a:pPr>
                <a:defRPr/>
              </a:pPr>
              <a:t>11/06/2021</a:t>
            </a:fld>
            <a:endParaRPr lang="es-ES" dirty="0"/>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E3CE51EB-5D39-4679-B86E-39F71C990503}" type="slidenum">
              <a:rPr lang="es-ES" altLang="es-PY"/>
              <a:pPr>
                <a:defRPr/>
              </a:pPr>
              <a:t>‹Nº›</a:t>
            </a:fld>
            <a:endParaRPr lang="es-ES" altLang="es-PY"/>
          </a:p>
        </p:txBody>
      </p:sp>
    </p:spTree>
    <p:extLst>
      <p:ext uri="{BB962C8B-B14F-4D97-AF65-F5344CB8AC3E}">
        <p14:creationId xmlns:p14="http://schemas.microsoft.com/office/powerpoint/2010/main" val="1258639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309513" y="457201"/>
            <a:ext cx="10272889" cy="198120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1309513" y="2667000"/>
            <a:ext cx="10272889" cy="333281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9791700" y="6108700"/>
            <a:ext cx="1143000" cy="365125"/>
          </a:xfrm>
        </p:spPr>
        <p:txBody>
          <a:bodyPr/>
          <a:lstStyle>
            <a:lvl1pPr>
              <a:defRPr/>
            </a:lvl1pPr>
          </a:lstStyle>
          <a:p>
            <a:pPr>
              <a:defRPr/>
            </a:pPr>
            <a:fld id="{FD523CDC-B6EA-4BD0-B2A1-A40B94801712}" type="datetimeFigureOut">
              <a:rPr lang="es-ES"/>
              <a:pPr>
                <a:defRPr/>
              </a:pPr>
              <a:t>11/06/2021</a:t>
            </a:fld>
            <a:endParaRPr lang="es-ES" dirty="0"/>
          </a:p>
        </p:txBody>
      </p:sp>
      <p:sp>
        <p:nvSpPr>
          <p:cNvPr id="5" name="Footer Placeholder 4"/>
          <p:cNvSpPr>
            <a:spLocks noGrp="1"/>
          </p:cNvSpPr>
          <p:nvPr>
            <p:ph type="ftr" sz="quarter" idx="11"/>
          </p:nvPr>
        </p:nvSpPr>
        <p:spPr>
          <a:xfrm>
            <a:off x="2630488" y="6108700"/>
            <a:ext cx="7085012" cy="365125"/>
          </a:xfrm>
        </p:spPr>
        <p:txBody>
          <a:bodyPr/>
          <a:lstStyle>
            <a:lvl1pPr>
              <a:defRPr/>
            </a:lvl1pPr>
          </a:lstStyle>
          <a:p>
            <a:pPr>
              <a:defRPr/>
            </a:pPr>
            <a:endParaRPr lang="es-ES"/>
          </a:p>
        </p:txBody>
      </p:sp>
      <p:sp>
        <p:nvSpPr>
          <p:cNvPr id="6" name="Slide Number Placeholder 5"/>
          <p:cNvSpPr>
            <a:spLocks noGrp="1"/>
          </p:cNvSpPr>
          <p:nvPr>
            <p:ph type="sldNum" sz="quarter" idx="12"/>
          </p:nvPr>
        </p:nvSpPr>
        <p:spPr>
          <a:xfrm>
            <a:off x="11010900" y="6108700"/>
            <a:ext cx="571500" cy="365125"/>
          </a:xfrm>
        </p:spPr>
        <p:txBody>
          <a:bodyPr/>
          <a:lstStyle>
            <a:lvl1pPr>
              <a:defRPr/>
            </a:lvl1pPr>
          </a:lstStyle>
          <a:p>
            <a:pPr>
              <a:defRPr/>
            </a:pPr>
            <a:fld id="{917EDBDD-1138-419D-AD25-D0D38149ABB2}" type="slidenum">
              <a:rPr lang="es-ES" altLang="es-PY"/>
              <a:pPr>
                <a:defRPr/>
              </a:pPr>
              <a:t>‹Nº›</a:t>
            </a:fld>
            <a:endParaRPr lang="es-ES" altLang="es-PY"/>
          </a:p>
        </p:txBody>
      </p:sp>
    </p:spTree>
    <p:extLst>
      <p:ext uri="{BB962C8B-B14F-4D97-AF65-F5344CB8AC3E}">
        <p14:creationId xmlns:p14="http://schemas.microsoft.com/office/powerpoint/2010/main" val="2665467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649329" y="2667001"/>
            <a:ext cx="8933073" cy="2360071"/>
          </a:xfrm>
        </p:spPr>
        <p:txBody>
          <a:bodyPr anchor="b"/>
          <a:lstStyle>
            <a:lvl1pPr algn="r">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649332" y="5027070"/>
            <a:ext cx="8933069"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lvl1pPr>
              <a:defRPr/>
            </a:lvl1pPr>
          </a:lstStyle>
          <a:p>
            <a:pPr>
              <a:defRPr/>
            </a:pPr>
            <a:fld id="{D651ACCC-8ED1-4575-B4AD-DD98DA1C26C7}" type="datetimeFigureOut">
              <a:rPr lang="es-ES"/>
              <a:pPr>
                <a:defRPr/>
              </a:pPr>
              <a:t>11/06/2021</a:t>
            </a:fld>
            <a:endParaRPr lang="es-ES" dirty="0"/>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465B0B23-A1D4-440B-B03C-72000D3CCCE3}" type="slidenum">
              <a:rPr lang="es-ES" altLang="es-PY"/>
              <a:pPr>
                <a:defRPr/>
              </a:pPr>
              <a:t>‹Nº›</a:t>
            </a:fld>
            <a:endParaRPr lang="es-ES" altLang="es-PY"/>
          </a:p>
        </p:txBody>
      </p:sp>
    </p:spTree>
    <p:extLst>
      <p:ext uri="{BB962C8B-B14F-4D97-AF65-F5344CB8AC3E}">
        <p14:creationId xmlns:p14="http://schemas.microsoft.com/office/powerpoint/2010/main" val="1729424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309513" y="685804"/>
            <a:ext cx="10272889" cy="1752599"/>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309511" y="2667000"/>
            <a:ext cx="4986528"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595872" y="2667000"/>
            <a:ext cx="4986528"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3"/>
          <p:cNvSpPr>
            <a:spLocks noGrp="1"/>
          </p:cNvSpPr>
          <p:nvPr>
            <p:ph type="dt" sz="half" idx="10"/>
          </p:nvPr>
        </p:nvSpPr>
        <p:spPr/>
        <p:txBody>
          <a:bodyPr/>
          <a:lstStyle>
            <a:lvl1pPr>
              <a:defRPr/>
            </a:lvl1pPr>
          </a:lstStyle>
          <a:p>
            <a:pPr>
              <a:defRPr/>
            </a:pPr>
            <a:fld id="{EEEA7871-CB10-428D-928A-259BB244A612}" type="datetimeFigureOut">
              <a:rPr lang="es-ES"/>
              <a:pPr>
                <a:defRPr/>
              </a:pPr>
              <a:t>11/06/2021</a:t>
            </a:fld>
            <a:endParaRPr lang="es-ES" dirty="0"/>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2B113E15-B770-42D1-8D88-A28F088C7E45}" type="slidenum">
              <a:rPr lang="es-ES" altLang="es-PY"/>
              <a:pPr>
                <a:defRPr/>
              </a:pPr>
              <a:t>‹Nº›</a:t>
            </a:fld>
            <a:endParaRPr lang="es-ES" altLang="es-PY"/>
          </a:p>
        </p:txBody>
      </p:sp>
    </p:spTree>
    <p:extLst>
      <p:ext uri="{BB962C8B-B14F-4D97-AF65-F5344CB8AC3E}">
        <p14:creationId xmlns:p14="http://schemas.microsoft.com/office/powerpoint/2010/main" val="1614683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72643" y="2658533"/>
            <a:ext cx="46083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484697" y="3335339"/>
            <a:ext cx="4896331"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82280" y="2667000"/>
            <a:ext cx="462374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609689" y="3335339"/>
            <a:ext cx="4896331"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lvl1pPr>
              <a:defRPr/>
            </a:lvl1pPr>
          </a:lstStyle>
          <a:p>
            <a:pPr>
              <a:defRPr/>
            </a:pPr>
            <a:fld id="{2AAC5BE1-8DDE-4436-BEE7-7990EC5E3A9E}" type="datetimeFigureOut">
              <a:rPr lang="es-ES"/>
              <a:pPr>
                <a:defRPr/>
              </a:pPr>
              <a:t>11/06/2021</a:t>
            </a:fld>
            <a:endParaRPr lang="es-ES" dirty="0"/>
          </a:p>
        </p:txBody>
      </p:sp>
      <p:sp>
        <p:nvSpPr>
          <p:cNvPr id="8" name="Footer Placeholder 4"/>
          <p:cNvSpPr>
            <a:spLocks noGrp="1"/>
          </p:cNvSpPr>
          <p:nvPr>
            <p:ph type="ftr" sz="quarter" idx="11"/>
          </p:nvPr>
        </p:nvSpPr>
        <p:spPr/>
        <p:txBody>
          <a:bodyPr/>
          <a:lstStyle>
            <a:lvl1pPr>
              <a:defRPr/>
            </a:lvl1pPr>
          </a:lstStyle>
          <a:p>
            <a:pPr>
              <a:defRPr/>
            </a:pPr>
            <a:endParaRPr lang="es-ES"/>
          </a:p>
        </p:txBody>
      </p:sp>
      <p:sp>
        <p:nvSpPr>
          <p:cNvPr id="9" name="Slide Number Placeholder 5"/>
          <p:cNvSpPr>
            <a:spLocks noGrp="1"/>
          </p:cNvSpPr>
          <p:nvPr>
            <p:ph type="sldNum" sz="quarter" idx="12"/>
          </p:nvPr>
        </p:nvSpPr>
        <p:spPr/>
        <p:txBody>
          <a:bodyPr/>
          <a:lstStyle>
            <a:lvl1pPr>
              <a:defRPr/>
            </a:lvl1pPr>
          </a:lstStyle>
          <a:p>
            <a:pPr>
              <a:defRPr/>
            </a:pPr>
            <a:fld id="{3F93C95B-7ED0-4A3D-98E6-64C6707D3074}" type="slidenum">
              <a:rPr lang="es-ES" altLang="es-PY"/>
              <a:pPr>
                <a:defRPr/>
              </a:pPr>
              <a:t>‹Nº›</a:t>
            </a:fld>
            <a:endParaRPr lang="es-ES" altLang="es-PY"/>
          </a:p>
        </p:txBody>
      </p:sp>
    </p:spTree>
    <p:extLst>
      <p:ext uri="{BB962C8B-B14F-4D97-AF65-F5344CB8AC3E}">
        <p14:creationId xmlns:p14="http://schemas.microsoft.com/office/powerpoint/2010/main" val="1097245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3"/>
          <p:cNvSpPr>
            <a:spLocks noGrp="1"/>
          </p:cNvSpPr>
          <p:nvPr>
            <p:ph type="dt" sz="half" idx="10"/>
          </p:nvPr>
        </p:nvSpPr>
        <p:spPr/>
        <p:txBody>
          <a:bodyPr/>
          <a:lstStyle>
            <a:lvl1pPr>
              <a:defRPr/>
            </a:lvl1pPr>
          </a:lstStyle>
          <a:p>
            <a:pPr>
              <a:defRPr/>
            </a:pPr>
            <a:fld id="{6639E24E-9DC2-4F8F-9FF1-7A20549E6A4B}" type="datetimeFigureOut">
              <a:rPr lang="es-ES"/>
              <a:pPr>
                <a:defRPr/>
              </a:pPr>
              <a:t>11/06/2021</a:t>
            </a:fld>
            <a:endParaRPr lang="es-ES" dirty="0"/>
          </a:p>
        </p:txBody>
      </p:sp>
      <p:sp>
        <p:nvSpPr>
          <p:cNvPr id="4" name="Footer Placeholder 4"/>
          <p:cNvSpPr>
            <a:spLocks noGrp="1"/>
          </p:cNvSpPr>
          <p:nvPr>
            <p:ph type="ftr" sz="quarter" idx="11"/>
          </p:nvPr>
        </p:nvSpPr>
        <p:spPr/>
        <p:txBody>
          <a:bodyPr/>
          <a:lstStyle>
            <a:lvl1pPr>
              <a:defRPr/>
            </a:lvl1pPr>
          </a:lstStyle>
          <a:p>
            <a:pPr>
              <a:defRPr/>
            </a:pPr>
            <a:endParaRPr lang="es-ES"/>
          </a:p>
        </p:txBody>
      </p:sp>
      <p:sp>
        <p:nvSpPr>
          <p:cNvPr id="5" name="Slide Number Placeholder 5"/>
          <p:cNvSpPr>
            <a:spLocks noGrp="1"/>
          </p:cNvSpPr>
          <p:nvPr>
            <p:ph type="sldNum" sz="quarter" idx="12"/>
          </p:nvPr>
        </p:nvSpPr>
        <p:spPr/>
        <p:txBody>
          <a:bodyPr/>
          <a:lstStyle>
            <a:lvl1pPr>
              <a:defRPr/>
            </a:lvl1pPr>
          </a:lstStyle>
          <a:p>
            <a:pPr>
              <a:defRPr/>
            </a:pPr>
            <a:fld id="{5A0CD294-3577-4A25-8638-F4D4890FA304}" type="slidenum">
              <a:rPr lang="es-ES" altLang="es-PY"/>
              <a:pPr>
                <a:defRPr/>
              </a:pPr>
              <a:t>‹Nº›</a:t>
            </a:fld>
            <a:endParaRPr lang="es-ES" altLang="es-PY"/>
          </a:p>
        </p:txBody>
      </p:sp>
    </p:spTree>
    <p:extLst>
      <p:ext uri="{BB962C8B-B14F-4D97-AF65-F5344CB8AC3E}">
        <p14:creationId xmlns:p14="http://schemas.microsoft.com/office/powerpoint/2010/main" val="4207858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B1D05DA-A93C-4108-B54B-606ADBC625D0}" type="datetimeFigureOut">
              <a:rPr lang="es-ES"/>
              <a:pPr>
                <a:defRPr/>
              </a:pPr>
              <a:t>11/06/2021</a:t>
            </a:fld>
            <a:endParaRPr lang="es-ES" dirty="0"/>
          </a:p>
        </p:txBody>
      </p:sp>
      <p:sp>
        <p:nvSpPr>
          <p:cNvPr id="3" name="Footer Placeholder 4"/>
          <p:cNvSpPr>
            <a:spLocks noGrp="1"/>
          </p:cNvSpPr>
          <p:nvPr>
            <p:ph type="ftr" sz="quarter" idx="11"/>
          </p:nvPr>
        </p:nvSpPr>
        <p:spPr/>
        <p:txBody>
          <a:bodyPr/>
          <a:lstStyle>
            <a:lvl1pPr>
              <a:defRPr/>
            </a:lvl1pPr>
          </a:lstStyle>
          <a:p>
            <a:pPr>
              <a:defRPr/>
            </a:pPr>
            <a:endParaRPr lang="es-ES"/>
          </a:p>
        </p:txBody>
      </p:sp>
      <p:sp>
        <p:nvSpPr>
          <p:cNvPr id="4" name="Slide Number Placeholder 5"/>
          <p:cNvSpPr>
            <a:spLocks noGrp="1"/>
          </p:cNvSpPr>
          <p:nvPr>
            <p:ph type="sldNum" sz="quarter" idx="12"/>
          </p:nvPr>
        </p:nvSpPr>
        <p:spPr/>
        <p:txBody>
          <a:bodyPr/>
          <a:lstStyle>
            <a:lvl1pPr>
              <a:defRPr/>
            </a:lvl1pPr>
          </a:lstStyle>
          <a:p>
            <a:pPr>
              <a:defRPr/>
            </a:pPr>
            <a:fld id="{236F800D-3481-4073-A61A-5D63B39FF408}" type="slidenum">
              <a:rPr lang="es-ES" altLang="es-PY"/>
              <a:pPr>
                <a:defRPr/>
              </a:pPr>
              <a:t>‹Nº›</a:t>
            </a:fld>
            <a:endParaRPr lang="es-ES" altLang="es-PY"/>
          </a:p>
        </p:txBody>
      </p:sp>
    </p:spTree>
    <p:extLst>
      <p:ext uri="{BB962C8B-B14F-4D97-AF65-F5344CB8AC3E}">
        <p14:creationId xmlns:p14="http://schemas.microsoft.com/office/powerpoint/2010/main" val="1715402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4700" y="1600200"/>
            <a:ext cx="3550045"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263404" y="685803"/>
            <a:ext cx="6242616" cy="5105401"/>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84700" y="2971800"/>
            <a:ext cx="3550045"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F36FE6FC-AB1B-4759-A906-9E6F77001F25}" type="datetimeFigureOut">
              <a:rPr lang="es-ES"/>
              <a:pPr>
                <a:defRPr/>
              </a:pPr>
              <a:t>11/06/2021</a:t>
            </a:fld>
            <a:endParaRPr lang="es-ES" dirty="0"/>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BB470149-B5D6-4214-B65A-EF0332F8371A}" type="slidenum">
              <a:rPr lang="es-ES" altLang="es-PY"/>
              <a:pPr>
                <a:defRPr/>
              </a:pPr>
              <a:t>‹Nº›</a:t>
            </a:fld>
            <a:endParaRPr lang="es-ES" altLang="es-PY"/>
          </a:p>
        </p:txBody>
      </p:sp>
    </p:spTree>
    <p:extLst>
      <p:ext uri="{BB962C8B-B14F-4D97-AF65-F5344CB8AC3E}">
        <p14:creationId xmlns:p14="http://schemas.microsoft.com/office/powerpoint/2010/main" val="3102433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3111" y="1752599"/>
            <a:ext cx="5427572"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596662" y="914400"/>
            <a:ext cx="3281828"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dirty="0"/>
              <a:t>Haga clic en el icono para agregar una imagen</a:t>
            </a:r>
            <a:endParaRPr lang="en-US" noProof="0" dirty="0"/>
          </a:p>
        </p:txBody>
      </p:sp>
      <p:sp>
        <p:nvSpPr>
          <p:cNvPr id="4" name="Text Placeholder 3"/>
          <p:cNvSpPr>
            <a:spLocks noGrp="1"/>
          </p:cNvSpPr>
          <p:nvPr>
            <p:ph type="body" sz="half" idx="2"/>
          </p:nvPr>
        </p:nvSpPr>
        <p:spPr>
          <a:xfrm>
            <a:off x="1483111" y="3124199"/>
            <a:ext cx="5427572"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E733B722-FBD5-455D-A6CF-483345928514}" type="datetimeFigureOut">
              <a:rPr lang="es-ES"/>
              <a:pPr>
                <a:defRPr/>
              </a:pPr>
              <a:t>11/06/2021</a:t>
            </a:fld>
            <a:endParaRPr lang="es-ES" dirty="0"/>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D9CA3B46-4D4F-4895-B710-F931475556CD}" type="slidenum">
              <a:rPr lang="es-ES" altLang="es-PY"/>
              <a:pPr>
                <a:defRPr/>
              </a:pPr>
              <a:t>‹Nº›</a:t>
            </a:fld>
            <a:endParaRPr lang="es-ES" altLang="es-PY"/>
          </a:p>
        </p:txBody>
      </p:sp>
    </p:spTree>
    <p:extLst>
      <p:ext uri="{BB962C8B-B14F-4D97-AF65-F5344CB8AC3E}">
        <p14:creationId xmlns:p14="http://schemas.microsoft.com/office/powerpoint/2010/main" val="3819970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1026" name="Group 13"/>
          <p:cNvGrpSpPr>
            <a:grpSpLocks/>
          </p:cNvGrpSpPr>
          <p:nvPr/>
        </p:nvGrpSpPr>
        <p:grpSpPr bwMode="auto">
          <a:xfrm>
            <a:off x="0" y="0"/>
            <a:ext cx="2843213" cy="6858000"/>
            <a:chOff x="0" y="0"/>
            <a:chExt cx="2132013" cy="6858001"/>
          </a:xfrm>
        </p:grpSpPr>
        <p:sp>
          <p:nvSpPr>
            <p:cNvPr id="1032" name="Freeform 6"/>
            <p:cNvSpPr>
              <a:spLocks/>
            </p:cNvSpPr>
            <p:nvPr/>
          </p:nvSpPr>
          <p:spPr bwMode="auto">
            <a:xfrm>
              <a:off x="0" y="0"/>
              <a:ext cx="1073150" cy="5291139"/>
            </a:xfrm>
            <a:custGeom>
              <a:avLst/>
              <a:gdLst>
                <a:gd name="T0" fmla="*/ 0 w 676"/>
                <a:gd name="T1" fmla="*/ 2147483646 h 3333"/>
                <a:gd name="T2" fmla="*/ 0 w 676"/>
                <a:gd name="T3" fmla="*/ 2147483646 h 3333"/>
                <a:gd name="T4" fmla="*/ 2147483646 w 676"/>
                <a:gd name="T5" fmla="*/ 2147483646 h 3333"/>
                <a:gd name="T6" fmla="*/ 2147483646 w 676"/>
                <a:gd name="T7" fmla="*/ 0 h 3333"/>
                <a:gd name="T8" fmla="*/ 2147483646 w 676"/>
                <a:gd name="T9" fmla="*/ 0 h 3333"/>
                <a:gd name="T10" fmla="*/ 0 w 676"/>
                <a:gd name="T11" fmla="*/ 2147483646 h 3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Y"/>
            </a:p>
          </p:txBody>
        </p:sp>
        <p:sp>
          <p:nvSpPr>
            <p:cNvPr id="16" name="Freeform 7"/>
            <p:cNvSpPr/>
            <p:nvPr/>
          </p:nvSpPr>
          <p:spPr bwMode="auto">
            <a:xfrm>
              <a:off x="0" y="0"/>
              <a:ext cx="758287" cy="4624389"/>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4"/>
              <a:ext cx="905897" cy="1195387"/>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1"/>
              <a:ext cx="1488004"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1"/>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4"/>
              <a:ext cx="1378487" cy="1500187"/>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1027" name="Title Placeholder 1"/>
          <p:cNvSpPr>
            <a:spLocks noGrp="1"/>
          </p:cNvSpPr>
          <p:nvPr>
            <p:ph type="title"/>
          </p:nvPr>
        </p:nvSpPr>
        <p:spPr bwMode="auto">
          <a:xfrm>
            <a:off x="1309688" y="457200"/>
            <a:ext cx="102727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endParaRPr lang="en-US" altLang="es-ES" smtClean="0"/>
          </a:p>
        </p:txBody>
      </p:sp>
      <p:sp>
        <p:nvSpPr>
          <p:cNvPr id="1028" name="Text Placeholder 2"/>
          <p:cNvSpPr>
            <a:spLocks noGrp="1"/>
          </p:cNvSpPr>
          <p:nvPr>
            <p:ph type="body" idx="1"/>
          </p:nvPr>
        </p:nvSpPr>
        <p:spPr bwMode="auto">
          <a:xfrm>
            <a:off x="1309688" y="2667000"/>
            <a:ext cx="10272712"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endParaRPr lang="en-US" altLang="es-ES" smtClean="0"/>
          </a:p>
        </p:txBody>
      </p:sp>
      <p:sp>
        <p:nvSpPr>
          <p:cNvPr id="4" name="Date Placeholder 3"/>
          <p:cNvSpPr>
            <a:spLocks noGrp="1"/>
          </p:cNvSpPr>
          <p:nvPr>
            <p:ph type="dt" sz="half" idx="2"/>
          </p:nvPr>
        </p:nvSpPr>
        <p:spPr>
          <a:xfrm>
            <a:off x="9810750" y="6116638"/>
            <a:ext cx="1144588" cy="365125"/>
          </a:xfrm>
          <a:prstGeom prst="rect">
            <a:avLst/>
          </a:prstGeom>
        </p:spPr>
        <p:txBody>
          <a:bodyPr vert="horz" lIns="91440" tIns="45720" rIns="91440" bIns="45720" rtlCol="0" anchor="ctr"/>
          <a:lstStyle>
            <a:lvl1pPr algn="r">
              <a:defRPr sz="1000" b="0" i="0">
                <a:solidFill>
                  <a:schemeClr val="tx1"/>
                </a:solidFill>
                <a:effectLst/>
                <a:latin typeface="+mn-lt"/>
                <a:cs typeface="Arial" panose="020B0604020202020204" pitchFamily="34" charset="0"/>
              </a:defRPr>
            </a:lvl1pPr>
          </a:lstStyle>
          <a:p>
            <a:pPr>
              <a:defRPr/>
            </a:pPr>
            <a:fld id="{FB5FF86D-BC9A-478B-9F3F-EFF3AF819D0A}" type="datetimeFigureOut">
              <a:rPr lang="es-ES"/>
              <a:pPr>
                <a:defRPr/>
              </a:pPr>
              <a:t>11/06/2021</a:t>
            </a:fld>
            <a:endParaRPr lang="es-ES" dirty="0"/>
          </a:p>
        </p:txBody>
      </p:sp>
      <p:sp>
        <p:nvSpPr>
          <p:cNvPr id="5" name="Footer Placeholder 4"/>
          <p:cNvSpPr>
            <a:spLocks noGrp="1"/>
          </p:cNvSpPr>
          <p:nvPr>
            <p:ph type="ftr" sz="quarter" idx="3"/>
          </p:nvPr>
        </p:nvSpPr>
        <p:spPr>
          <a:xfrm>
            <a:off x="2649538" y="6116638"/>
            <a:ext cx="7085012" cy="365125"/>
          </a:xfrm>
          <a:prstGeom prst="rect">
            <a:avLst/>
          </a:prstGeom>
        </p:spPr>
        <p:txBody>
          <a:bodyPr vert="horz" lIns="91440" tIns="45720" rIns="91440" bIns="45720" rtlCol="0" anchor="ctr"/>
          <a:lstStyle>
            <a:lvl1pPr algn="l">
              <a:defRPr sz="1000" b="0" i="0">
                <a:solidFill>
                  <a:schemeClr val="tx1"/>
                </a:solidFill>
                <a:effectLst/>
                <a:latin typeface="+mn-lt"/>
                <a:cs typeface="Arial" panose="020B0604020202020204" pitchFamily="34" charset="0"/>
              </a:defRPr>
            </a:lvl1pPr>
          </a:lstStyle>
          <a:p>
            <a:pPr>
              <a:defRPr/>
            </a:pPr>
            <a:endParaRPr lang="es-ES"/>
          </a:p>
        </p:txBody>
      </p:sp>
      <p:sp>
        <p:nvSpPr>
          <p:cNvPr id="6" name="Slide Number Placeholder 5"/>
          <p:cNvSpPr>
            <a:spLocks noGrp="1"/>
          </p:cNvSpPr>
          <p:nvPr>
            <p:ph type="sldNum" sz="quarter" idx="4"/>
          </p:nvPr>
        </p:nvSpPr>
        <p:spPr>
          <a:xfrm>
            <a:off x="11031538" y="6116638"/>
            <a:ext cx="550862" cy="365125"/>
          </a:xfrm>
          <a:prstGeom prst="rect">
            <a:avLst/>
          </a:prstGeom>
        </p:spPr>
        <p:txBody>
          <a:bodyPr vert="horz" wrap="square" lIns="91440" tIns="45720" rIns="91440" bIns="45720" numCol="1" anchor="ctr" anchorCtr="0" compatLnSpc="1">
            <a:prstTxWarp prst="textNoShape">
              <a:avLst/>
            </a:prstTxWarp>
          </a:bodyPr>
          <a:lstStyle>
            <a:lvl1pPr algn="r">
              <a:defRPr sz="1000">
                <a:latin typeface="Corbel" panose="020B0503020204020204" pitchFamily="34" charset="0"/>
              </a:defRPr>
            </a:lvl1pPr>
          </a:lstStyle>
          <a:p>
            <a:pPr>
              <a:defRPr/>
            </a:pPr>
            <a:fld id="{2911D65E-7BC4-43DC-93FF-B43B52954BB0}" type="slidenum">
              <a:rPr lang="es-ES" altLang="es-PY"/>
              <a:pPr>
                <a:defRPr/>
              </a:pPr>
              <a:t>‹Nº›</a:t>
            </a:fld>
            <a:endParaRPr lang="es-ES" altLang="es-PY"/>
          </a:p>
        </p:txBody>
      </p:sp>
    </p:spTree>
  </p:cSld>
  <p:clrMap bg1="lt1" tx1="dk1" bg2="lt2" tx2="dk2" accent1="accent1" accent2="accent2" accent3="accent3" accent4="accent4" accent5="accent5" accent6="accent6" hlink="hlink" folHlink="folHlink"/>
  <p:sldLayoutIdLst>
    <p:sldLayoutId id="2147484304" r:id="rId1"/>
    <p:sldLayoutId id="2147484305"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6" r:id="rId12"/>
    <p:sldLayoutId id="2147484300" r:id="rId13"/>
    <p:sldLayoutId id="2147484307" r:id="rId14"/>
    <p:sldLayoutId id="2147484301" r:id="rId15"/>
    <p:sldLayoutId id="2147484302" r:id="rId16"/>
    <p:sldLayoutId id="2147484303" r:id="rId17"/>
  </p:sldLayoutIdLst>
  <p:txStyles>
    <p:title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rgbClr val="A6A6A6"/>
        </a:buClr>
        <a:buSzPct val="145000"/>
        <a:buFont typeface="Arial" panose="020B0604020202020204" pitchFamily="34"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A6A6A6"/>
        </a:buClr>
        <a:buSzPct val="145000"/>
        <a:buFont typeface="Arial" panose="020B0604020202020204" pitchFamily="34"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A6A6A6"/>
        </a:buClr>
        <a:buSzPct val="145000"/>
        <a:buFont typeface="Arial" panose="020B0604020202020204" pitchFamily="34"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A6A6A6"/>
        </a:buClr>
        <a:buSzPct val="145000"/>
        <a:buFont typeface="Arial" panose="020B0604020202020204" pitchFamily="34"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A6A6A6"/>
        </a:buClr>
        <a:buSzPct val="145000"/>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 Id="rId5" Type="http://schemas.openxmlformats.org/officeDocument/2006/relationships/image" Target="../media/image27.jpg"/><Relationship Id="rId4" Type="http://schemas.openxmlformats.org/officeDocument/2006/relationships/image" Target="../media/image26.jpg"/></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0F0F0"/>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
        <p:nvSpPr>
          <p:cNvPr id="8195" name="1 Título"/>
          <p:cNvSpPr>
            <a:spLocks noGrp="1"/>
          </p:cNvSpPr>
          <p:nvPr>
            <p:ph type="ctrTitle"/>
          </p:nvPr>
        </p:nvSpPr>
        <p:spPr>
          <a:xfrm>
            <a:off x="3431704" y="260648"/>
            <a:ext cx="8387804" cy="1584176"/>
          </a:xfrm>
        </p:spPr>
        <p:txBody>
          <a:bodyPr anchor="t">
            <a:normAutofit fontScale="90000"/>
          </a:bodyPr>
          <a:lstStyle/>
          <a:p>
            <a:pPr eaLnBrk="1" hangingPunct="1"/>
            <a:r>
              <a:rPr lang="es-MX" altLang="es-PY" sz="3400" b="1" i="1" dirty="0">
                <a:ln>
                  <a:noFill/>
                </a:ln>
                <a:latin typeface="Calibri" panose="020F0502020204030204" pitchFamily="34" charset="0"/>
                <a:cs typeface="Calibri" panose="020F0502020204030204" pitchFamily="34" charset="0"/>
              </a:rPr>
              <a:t>Municipalidad de San </a:t>
            </a:r>
            <a:r>
              <a:rPr lang="es-MX" altLang="es-PY" sz="3400" b="1" i="1" dirty="0" smtClean="0">
                <a:ln>
                  <a:noFill/>
                </a:ln>
                <a:latin typeface="Calibri" panose="020F0502020204030204" pitchFamily="34" charset="0"/>
                <a:cs typeface="Calibri" panose="020F0502020204030204" pitchFamily="34" charset="0"/>
              </a:rPr>
              <a:t>Miguel Misiones</a:t>
            </a:r>
            <a:r>
              <a:rPr lang="es-MX" altLang="es-PY" sz="3400" b="1" i="1" dirty="0">
                <a:ln>
                  <a:noFill/>
                </a:ln>
                <a:latin typeface="Calibri" panose="020F0502020204030204" pitchFamily="34" charset="0"/>
                <a:cs typeface="Calibri" panose="020F0502020204030204" pitchFamily="34" charset="0"/>
              </a:rPr>
              <a:t/>
            </a:r>
            <a:br>
              <a:rPr lang="es-MX" altLang="es-PY" sz="3400" b="1" i="1" dirty="0">
                <a:ln>
                  <a:noFill/>
                </a:ln>
                <a:latin typeface="Calibri" panose="020F0502020204030204" pitchFamily="34" charset="0"/>
                <a:cs typeface="Calibri" panose="020F0502020204030204" pitchFamily="34" charset="0"/>
              </a:rPr>
            </a:br>
            <a:r>
              <a:rPr lang="es-MX" altLang="es-PY" sz="3400" b="1" i="1" dirty="0">
                <a:ln>
                  <a:noFill/>
                </a:ln>
                <a:latin typeface="Calibri" panose="020F0502020204030204" pitchFamily="34" charset="0"/>
                <a:cs typeface="Calibri" panose="020F0502020204030204" pitchFamily="34" charset="0"/>
              </a:rPr>
              <a:t>Audiencia Pública de Rendición de Cuentas 2020</a:t>
            </a:r>
            <a:br>
              <a:rPr lang="es-MX" altLang="es-PY" sz="3400" b="1" i="1" dirty="0">
                <a:ln>
                  <a:noFill/>
                </a:ln>
                <a:latin typeface="Calibri" panose="020F0502020204030204" pitchFamily="34" charset="0"/>
                <a:cs typeface="Calibri" panose="020F0502020204030204" pitchFamily="34" charset="0"/>
              </a:rPr>
            </a:br>
            <a:r>
              <a:rPr lang="es-MX" altLang="es-PY" sz="3400" b="1" i="1" dirty="0" smtClean="0">
                <a:ln>
                  <a:noFill/>
                </a:ln>
                <a:latin typeface="Calibri" panose="020F0502020204030204" pitchFamily="34" charset="0"/>
                <a:cs typeface="Calibri" panose="020F0502020204030204" pitchFamily="34" charset="0"/>
              </a:rPr>
              <a:t>11 </a:t>
            </a:r>
            <a:r>
              <a:rPr lang="es-MX" altLang="es-PY" sz="3400" b="1" i="1" dirty="0">
                <a:ln>
                  <a:noFill/>
                </a:ln>
                <a:latin typeface="Calibri" panose="020F0502020204030204" pitchFamily="34" charset="0"/>
                <a:cs typeface="Calibri" panose="020F0502020204030204" pitchFamily="34" charset="0"/>
              </a:rPr>
              <a:t>de junio de 2021, </a:t>
            </a:r>
            <a:r>
              <a:rPr lang="es-MX" altLang="es-PY" sz="3400" b="1" i="1" dirty="0" smtClean="0">
                <a:ln>
                  <a:noFill/>
                </a:ln>
                <a:latin typeface="Calibri" panose="020F0502020204030204" pitchFamily="34" charset="0"/>
                <a:cs typeface="Calibri" panose="020F0502020204030204" pitchFamily="34" charset="0"/>
              </a:rPr>
              <a:t>09:00 </a:t>
            </a:r>
            <a:r>
              <a:rPr lang="es-MX" altLang="es-PY" sz="3400" b="1" i="1" dirty="0" err="1" smtClean="0">
                <a:ln>
                  <a:noFill/>
                </a:ln>
                <a:latin typeface="Calibri" panose="020F0502020204030204" pitchFamily="34" charset="0"/>
                <a:cs typeface="Calibri" panose="020F0502020204030204" pitchFamily="34" charset="0"/>
              </a:rPr>
              <a:t>hs</a:t>
            </a:r>
            <a:r>
              <a:rPr lang="es-MX" altLang="es-PY" sz="3400" b="1" i="1" dirty="0" smtClean="0">
                <a:ln>
                  <a:noFill/>
                </a:ln>
                <a:latin typeface="Calibri" panose="020F0502020204030204" pitchFamily="34" charset="0"/>
                <a:cs typeface="Calibri" panose="020F0502020204030204" pitchFamily="34" charset="0"/>
              </a:rPr>
              <a:t>.</a:t>
            </a:r>
            <a:endParaRPr lang="es-ES" altLang="es-PY" sz="1800" b="1" i="1" dirty="0" smtClean="0">
              <a:ln>
                <a:noFill/>
              </a:ln>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Subtítulo 2"/>
          <p:cNvSpPr>
            <a:spLocks noGrp="1"/>
          </p:cNvSpPr>
          <p:nvPr>
            <p:ph type="subTitle" idx="1"/>
          </p:nvPr>
        </p:nvSpPr>
        <p:spPr>
          <a:xfrm>
            <a:off x="2986088" y="2866232"/>
            <a:ext cx="6219825" cy="1125537"/>
          </a:xfrm>
        </p:spPr>
        <p:txBody>
          <a:bodyPr/>
          <a:lstStyle/>
          <a:p>
            <a:pPr algn="ctr" eaLnBrk="1" hangingPunct="1"/>
            <a:r>
              <a:rPr lang="es-ES" altLang="es-ES" sz="2800" b="1" dirty="0" smtClean="0">
                <a:latin typeface="Calibri" panose="020F0502020204030204" pitchFamily="34" charset="0"/>
                <a:cs typeface="Calibri" panose="020F0502020204030204" pitchFamily="34" charset="0"/>
              </a:rPr>
              <a:t>Rendición de Cuentas - Año 2020</a:t>
            </a:r>
          </a:p>
          <a:p>
            <a:pPr algn="ctr" eaLnBrk="1" hangingPunct="1"/>
            <a:r>
              <a:rPr lang="es-ES" altLang="es-ES" sz="2800" dirty="0" smtClean="0">
                <a:latin typeface="Calibri" panose="020F0502020204030204" pitchFamily="34" charset="0"/>
                <a:cs typeface="Calibri" panose="020F0502020204030204" pitchFamily="34" charset="0"/>
              </a:rPr>
              <a:t>Según exigencia de la Ley 5.590/16</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ítulo 1"/>
          <p:cNvSpPr>
            <a:spLocks noGrp="1"/>
          </p:cNvSpPr>
          <p:nvPr>
            <p:ph type="title"/>
          </p:nvPr>
        </p:nvSpPr>
        <p:spPr>
          <a:xfrm>
            <a:off x="767408" y="288702"/>
            <a:ext cx="10441160" cy="908050"/>
          </a:xfrm>
        </p:spPr>
        <p:txBody>
          <a:bodyPr/>
          <a:lstStyle/>
          <a:p>
            <a:r>
              <a:rPr lang="es-ES" altLang="es-PY" sz="2400" dirty="0" smtClean="0">
                <a:ln>
                  <a:noFill/>
                </a:ln>
                <a:solidFill>
                  <a:srgbClr val="BC0C0C"/>
                </a:solidFill>
                <a:latin typeface="Helvetica" panose="020B0604020202020204" pitchFamily="34" charset="0"/>
                <a:cs typeface="Helvetica" panose="020B0604020202020204" pitchFamily="34" charset="0"/>
              </a:rPr>
              <a:t/>
            </a:r>
            <a:br>
              <a:rPr lang="es-ES" altLang="es-PY" sz="2400" dirty="0" smtClean="0">
                <a:ln>
                  <a:noFill/>
                </a:ln>
                <a:solidFill>
                  <a:srgbClr val="BC0C0C"/>
                </a:solidFill>
                <a:latin typeface="Helvetica" panose="020B0604020202020204" pitchFamily="34" charset="0"/>
                <a:cs typeface="Helvetica" panose="020B0604020202020204" pitchFamily="34" charset="0"/>
              </a:rPr>
            </a:br>
            <a:r>
              <a:rPr lang="es-ES" altLang="es-PY" sz="2400" b="1" i="1" dirty="0" smtClean="0">
                <a:ln>
                  <a:noFill/>
                </a:ln>
                <a:solidFill>
                  <a:schemeClr val="tx1">
                    <a:lumMod val="65000"/>
                    <a:lumOff val="35000"/>
                  </a:schemeClr>
                </a:solidFill>
                <a:latin typeface="Helvetica" panose="020B0604020202020204" pitchFamily="34" charset="0"/>
                <a:cs typeface="Helvetica" panose="020B0604020202020204" pitchFamily="34" charset="0"/>
              </a:rPr>
              <a:t>A.</a:t>
            </a:r>
            <a:r>
              <a:rPr lang="es-ES" altLang="es-PY" sz="2400" i="1" dirty="0" smtClean="0">
                <a:ln>
                  <a:noFill/>
                </a:ln>
                <a:solidFill>
                  <a:schemeClr val="tx1">
                    <a:lumMod val="65000"/>
                    <a:lumOff val="35000"/>
                  </a:schemeClr>
                </a:solidFill>
                <a:latin typeface="Helvetica" panose="020B0604020202020204" pitchFamily="34" charset="0"/>
                <a:cs typeface="Helvetica" panose="020B0604020202020204" pitchFamily="34" charset="0"/>
              </a:rPr>
              <a:t> </a:t>
            </a:r>
            <a:r>
              <a:rPr lang="es-PY" altLang="es-PY" sz="2400" b="1" i="1" dirty="0" smtClean="0">
                <a:ln>
                  <a:noFill/>
                </a:ln>
                <a:solidFill>
                  <a:srgbClr val="BC0C0C"/>
                </a:solidFill>
                <a:latin typeface="Calibri" panose="020F0502020204030204" pitchFamily="34" charset="0"/>
                <a:cs typeface="Calibri" panose="020F0502020204030204" pitchFamily="34" charset="0"/>
              </a:rPr>
              <a:t>EL BALANCE GENERAL 2020, ESTADO DE RESULTADOS Y EJECUCIÓN PRESUPUESTARIA EJERCICIO FISCAL 2020 </a:t>
            </a:r>
            <a:r>
              <a:rPr lang="es-ES" altLang="es-PY" sz="2400" b="1" i="1" dirty="0" smtClean="0">
                <a:ln>
                  <a:noFill/>
                </a:ln>
                <a:solidFill>
                  <a:srgbClr val="BC0C0C"/>
                </a:solidFill>
                <a:latin typeface="Helvetica" panose="020B0604020202020204" pitchFamily="34" charset="0"/>
                <a:cs typeface="Helvetica" panose="020B0604020202020204" pitchFamily="34" charset="0"/>
              </a:rPr>
              <a:t/>
            </a:r>
            <a:br>
              <a:rPr lang="es-ES" altLang="es-PY" sz="2400" b="1" i="1" dirty="0" smtClean="0">
                <a:ln>
                  <a:noFill/>
                </a:ln>
                <a:solidFill>
                  <a:srgbClr val="BC0C0C"/>
                </a:solidFill>
                <a:latin typeface="Helvetica" panose="020B0604020202020204" pitchFamily="34" charset="0"/>
                <a:cs typeface="Helvetica" panose="020B0604020202020204" pitchFamily="34" charset="0"/>
              </a:rPr>
            </a:br>
            <a:endParaRPr lang="es-PY" altLang="es-PY" sz="2400" b="1" i="1" dirty="0" smtClean="0">
              <a:ln>
                <a:noFill/>
              </a:ln>
              <a:solidFill>
                <a:srgbClr val="BC0C0C"/>
              </a:solidFill>
              <a:latin typeface="Helvetica" panose="020B0604020202020204" pitchFamily="34" charset="0"/>
              <a:cs typeface="Helvetica" panose="020B0604020202020204"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1848739959"/>
              </p:ext>
            </p:extLst>
          </p:nvPr>
        </p:nvGraphicFramePr>
        <p:xfrm>
          <a:off x="1199456" y="1498305"/>
          <a:ext cx="9793086" cy="579437"/>
        </p:xfrm>
        <a:graphic>
          <a:graphicData uri="http://schemas.openxmlformats.org/drawingml/2006/table">
            <a:tbl>
              <a:tblPr firstRow="1" bandRow="1">
                <a:tableStyleId>{5C22544A-7EE6-4342-B048-85BDC9FD1C3A}</a:tableStyleId>
              </a:tblPr>
              <a:tblGrid>
                <a:gridCol w="9793086">
                  <a:extLst>
                    <a:ext uri="{9D8B030D-6E8A-4147-A177-3AD203B41FA5}">
                      <a16:colId xmlns:a16="http://schemas.microsoft.com/office/drawing/2014/main" val="20000"/>
                    </a:ext>
                  </a:extLst>
                </a:gridCol>
              </a:tblGrid>
              <a:tr h="57943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PY" sz="2800" b="1" dirty="0">
                          <a:solidFill>
                            <a:schemeClr val="tx1"/>
                          </a:solidFill>
                          <a:latin typeface="Helvetica" panose="020B0604020202020204" pitchFamily="34" charset="0"/>
                          <a:cs typeface="Helvetica" panose="020B0604020202020204" pitchFamily="34" charset="0"/>
                        </a:rPr>
                        <a:t>BALANCE AL 2020</a:t>
                      </a:r>
                      <a:endParaRPr lang="es-PY" sz="1600" dirty="0">
                        <a:latin typeface="Helvetica" panose="020B0604020202020204" pitchFamily="34" charset="0"/>
                        <a:cs typeface="Helvetica" panose="020B0604020202020204" pitchFamily="34" charset="0"/>
                      </a:endParaRPr>
                    </a:p>
                  </a:txBody>
                  <a:tcPr marL="91447" marR="91447" marT="45745" marB="45745" anchor="ctr"/>
                </a:tc>
                <a:extLst>
                  <a:ext uri="{0D108BD9-81ED-4DB2-BD59-A6C34878D82A}">
                    <a16:rowId xmlns:a16="http://schemas.microsoft.com/office/drawing/2014/main"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029405408"/>
              </p:ext>
            </p:extLst>
          </p:nvPr>
        </p:nvGraphicFramePr>
        <p:xfrm>
          <a:off x="1199456" y="2361905"/>
          <a:ext cx="9793086" cy="1554204"/>
        </p:xfrm>
        <a:graphic>
          <a:graphicData uri="http://schemas.openxmlformats.org/drawingml/2006/table">
            <a:tbl>
              <a:tblPr firstRow="1" bandRow="1">
                <a:tableStyleId>{5C22544A-7EE6-4342-B048-85BDC9FD1C3A}</a:tableStyleId>
              </a:tblPr>
              <a:tblGrid>
                <a:gridCol w="4896543">
                  <a:extLst>
                    <a:ext uri="{9D8B030D-6E8A-4147-A177-3AD203B41FA5}">
                      <a16:colId xmlns:a16="http://schemas.microsoft.com/office/drawing/2014/main" val="20000"/>
                    </a:ext>
                  </a:extLst>
                </a:gridCol>
                <a:gridCol w="4896543">
                  <a:extLst>
                    <a:ext uri="{9D8B030D-6E8A-4147-A177-3AD203B41FA5}">
                      <a16:colId xmlns:a16="http://schemas.microsoft.com/office/drawing/2014/main" val="20001"/>
                    </a:ext>
                  </a:extLst>
                </a:gridCol>
              </a:tblGrid>
              <a:tr h="518054">
                <a:tc>
                  <a:txBody>
                    <a:bodyPr/>
                    <a:lstStyle/>
                    <a:p>
                      <a:pPr algn="ctr"/>
                      <a:r>
                        <a:rPr lang="es-PY" sz="2800" b="0" dirty="0">
                          <a:solidFill>
                            <a:schemeClr val="tx1"/>
                          </a:solidFill>
                          <a:latin typeface="Helvetica" panose="020B0604020202020204" pitchFamily="34" charset="0"/>
                          <a:cs typeface="Helvetica" panose="020B0604020202020204" pitchFamily="34" charset="0"/>
                        </a:rPr>
                        <a:t>TOTAL DE ACTIVO </a:t>
                      </a:r>
                    </a:p>
                  </a:txBody>
                  <a:tcPr marL="91436" marR="91436" marT="45674" marB="45674" anchor="ctr"/>
                </a:tc>
                <a:tc>
                  <a:txBody>
                    <a:bodyPr/>
                    <a:lstStyle/>
                    <a:p>
                      <a:pPr algn="r"/>
                      <a:r>
                        <a:rPr lang="es-PY" sz="2800" b="0" dirty="0">
                          <a:solidFill>
                            <a:schemeClr val="tx1"/>
                          </a:solidFill>
                          <a:latin typeface="Helvetica" panose="020B0604020202020204" pitchFamily="34" charset="0"/>
                          <a:cs typeface="Helvetica" panose="020B0604020202020204" pitchFamily="34" charset="0"/>
                        </a:rPr>
                        <a:t>Gs. </a:t>
                      </a:r>
                      <a:r>
                        <a:rPr lang="es-PY" sz="2800" b="0" dirty="0" smtClean="0">
                          <a:solidFill>
                            <a:schemeClr val="tx1"/>
                          </a:solidFill>
                          <a:latin typeface="Helvetica" panose="020B0604020202020204" pitchFamily="34" charset="0"/>
                          <a:cs typeface="Helvetica" panose="020B0604020202020204" pitchFamily="34" charset="0"/>
                        </a:rPr>
                        <a:t>6.733.232.415</a:t>
                      </a:r>
                    </a:p>
                  </a:txBody>
                  <a:tcPr marL="91436" marR="91436" marT="45674" marB="45674" anchor="ctr"/>
                </a:tc>
                <a:extLst>
                  <a:ext uri="{0D108BD9-81ED-4DB2-BD59-A6C34878D82A}">
                    <a16:rowId xmlns:a16="http://schemas.microsoft.com/office/drawing/2014/main" val="10000"/>
                  </a:ext>
                </a:extLst>
              </a:tr>
              <a:tr h="518054">
                <a:tc>
                  <a:txBody>
                    <a:bodyPr/>
                    <a:lstStyle/>
                    <a:p>
                      <a:pPr algn="ctr"/>
                      <a:r>
                        <a:rPr lang="es-PY" sz="2800" b="0" dirty="0">
                          <a:solidFill>
                            <a:schemeClr val="tx1"/>
                          </a:solidFill>
                          <a:latin typeface="Helvetica" panose="020B0604020202020204" pitchFamily="34" charset="0"/>
                          <a:cs typeface="Helvetica" panose="020B0604020202020204" pitchFamily="34" charset="0"/>
                        </a:rPr>
                        <a:t>TOTAL DE PASIVO </a:t>
                      </a:r>
                    </a:p>
                  </a:txBody>
                  <a:tcPr marL="91436" marR="91436" marT="45674" marB="45674" anchor="ctr"/>
                </a:tc>
                <a:tc>
                  <a:txBody>
                    <a:bodyPr/>
                    <a:lstStyle/>
                    <a:p>
                      <a:pPr algn="r"/>
                      <a:r>
                        <a:rPr lang="es-PY" sz="2800" b="0" dirty="0">
                          <a:solidFill>
                            <a:schemeClr val="tx1"/>
                          </a:solidFill>
                          <a:latin typeface="Helvetica" panose="020B0604020202020204" pitchFamily="34" charset="0"/>
                          <a:cs typeface="Helvetica" panose="020B0604020202020204" pitchFamily="34" charset="0"/>
                        </a:rPr>
                        <a:t>Gs</a:t>
                      </a:r>
                      <a:r>
                        <a:rPr lang="es-PY" sz="2800" b="0" dirty="0" smtClean="0">
                          <a:solidFill>
                            <a:schemeClr val="tx1"/>
                          </a:solidFill>
                          <a:latin typeface="Helvetica" panose="020B0604020202020204" pitchFamily="34" charset="0"/>
                          <a:cs typeface="Helvetica" panose="020B0604020202020204" pitchFamily="34" charset="0"/>
                        </a:rPr>
                        <a:t>. 5.800.506.116            </a:t>
                      </a:r>
                      <a:endParaRPr lang="es-PY" sz="2800" b="0" dirty="0">
                        <a:solidFill>
                          <a:schemeClr val="tx1"/>
                        </a:solidFill>
                        <a:latin typeface="Helvetica" panose="020B0604020202020204" pitchFamily="34" charset="0"/>
                        <a:cs typeface="Helvetica" panose="020B0604020202020204" pitchFamily="34" charset="0"/>
                      </a:endParaRPr>
                    </a:p>
                  </a:txBody>
                  <a:tcPr marL="91436" marR="91436" marT="45674" marB="45674" anchor="ctr"/>
                </a:tc>
                <a:extLst>
                  <a:ext uri="{0D108BD9-81ED-4DB2-BD59-A6C34878D82A}">
                    <a16:rowId xmlns:a16="http://schemas.microsoft.com/office/drawing/2014/main" val="10001"/>
                  </a:ext>
                </a:extLst>
              </a:tr>
              <a:tr h="518054">
                <a:tc>
                  <a:txBody>
                    <a:bodyPr/>
                    <a:lstStyle/>
                    <a:p>
                      <a:pPr algn="ctr"/>
                      <a:r>
                        <a:rPr lang="es-PY" sz="2800" b="0" dirty="0">
                          <a:solidFill>
                            <a:schemeClr val="tx1"/>
                          </a:solidFill>
                          <a:latin typeface="Helvetica" panose="020B0604020202020204" pitchFamily="34" charset="0"/>
                          <a:cs typeface="Helvetica" panose="020B0604020202020204" pitchFamily="34" charset="0"/>
                        </a:rPr>
                        <a:t>PATRIMONIO NETO </a:t>
                      </a:r>
                    </a:p>
                  </a:txBody>
                  <a:tcPr marL="91436" marR="91436" marT="45674" marB="45674" anchor="ctr"/>
                </a:tc>
                <a:tc>
                  <a:txBody>
                    <a:bodyPr/>
                    <a:lstStyle/>
                    <a:p>
                      <a:pPr algn="r"/>
                      <a:r>
                        <a:rPr lang="es-PY" sz="2800" b="0" dirty="0" smtClean="0">
                          <a:solidFill>
                            <a:schemeClr val="tx1"/>
                          </a:solidFill>
                          <a:latin typeface="Helvetica" panose="020B0604020202020204" pitchFamily="34" charset="0"/>
                          <a:cs typeface="Helvetica" panose="020B0604020202020204" pitchFamily="34" charset="0"/>
                        </a:rPr>
                        <a:t>Gs. 7.871.442.396     </a:t>
                      </a:r>
                      <a:endParaRPr lang="es-PY" sz="2800" b="0" dirty="0">
                        <a:solidFill>
                          <a:schemeClr val="tx1"/>
                        </a:solidFill>
                        <a:latin typeface="Helvetica" panose="020B0604020202020204" pitchFamily="34" charset="0"/>
                        <a:cs typeface="Helvetica" panose="020B0604020202020204" pitchFamily="34" charset="0"/>
                      </a:endParaRPr>
                    </a:p>
                  </a:txBody>
                  <a:tcPr marL="91436" marR="91436" marT="45674" marB="45674" anchor="ctr"/>
                </a:tc>
                <a:extLst>
                  <a:ext uri="{0D108BD9-81ED-4DB2-BD59-A6C34878D82A}">
                    <a16:rowId xmlns:a16="http://schemas.microsoft.com/office/drawing/2014/main" val="10002"/>
                  </a:ext>
                </a:extLst>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2360369728"/>
              </p:ext>
            </p:extLst>
          </p:nvPr>
        </p:nvGraphicFramePr>
        <p:xfrm>
          <a:off x="1199456" y="4200272"/>
          <a:ext cx="9793087" cy="619167"/>
        </p:xfrm>
        <a:graphic>
          <a:graphicData uri="http://schemas.openxmlformats.org/drawingml/2006/table">
            <a:tbl>
              <a:tblPr firstRow="1" bandRow="1">
                <a:tableStyleId>{5C22544A-7EE6-4342-B048-85BDC9FD1C3A}</a:tableStyleId>
              </a:tblPr>
              <a:tblGrid>
                <a:gridCol w="9793087">
                  <a:extLst>
                    <a:ext uri="{9D8B030D-6E8A-4147-A177-3AD203B41FA5}">
                      <a16:colId xmlns:a16="http://schemas.microsoft.com/office/drawing/2014/main" val="20000"/>
                    </a:ext>
                  </a:extLst>
                </a:gridCol>
              </a:tblGrid>
              <a:tr h="619167">
                <a:tc>
                  <a:txBody>
                    <a:bodyPr/>
                    <a:lstStyle/>
                    <a:p>
                      <a:pPr algn="ctr"/>
                      <a:r>
                        <a:rPr lang="es-PY" sz="2400" b="1" dirty="0" smtClean="0">
                          <a:solidFill>
                            <a:schemeClr val="tx1"/>
                          </a:solidFill>
                          <a:latin typeface="Calibri" panose="020F0502020204030204" pitchFamily="34" charset="0"/>
                          <a:cs typeface="Calibri" panose="020F0502020204030204" pitchFamily="34" charset="0"/>
                        </a:rPr>
                        <a:t>EJECUCIÓN PRESUPUESTARIA AL </a:t>
                      </a:r>
                      <a:r>
                        <a:rPr lang="es-PY" sz="2400" b="1" dirty="0" smtClean="0">
                          <a:solidFill>
                            <a:schemeClr val="tx1"/>
                          </a:solidFill>
                          <a:latin typeface="Helvetica" panose="020B0604020202020204" pitchFamily="34" charset="0"/>
                          <a:cs typeface="Helvetica" panose="020B0604020202020204" pitchFamily="34" charset="0"/>
                        </a:rPr>
                        <a:t>31/12/2020</a:t>
                      </a:r>
                    </a:p>
                  </a:txBody>
                  <a:tcPr marL="91444" marR="91444" marT="45754" marB="45754" anchor="ctr"/>
                </a:tc>
                <a:extLst>
                  <a:ext uri="{0D108BD9-81ED-4DB2-BD59-A6C34878D82A}">
                    <a16:rowId xmlns:a16="http://schemas.microsoft.com/office/drawing/2014/main" val="10000"/>
                  </a:ext>
                </a:extLst>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555626428"/>
              </p:ext>
            </p:extLst>
          </p:nvPr>
        </p:nvGraphicFramePr>
        <p:xfrm>
          <a:off x="1199456" y="5103602"/>
          <a:ext cx="9793087" cy="1279636"/>
        </p:xfrm>
        <a:graphic>
          <a:graphicData uri="http://schemas.openxmlformats.org/drawingml/2006/table">
            <a:tbl>
              <a:tblPr firstRow="1" bandRow="1">
                <a:tableStyleId>{5C22544A-7EE6-4342-B048-85BDC9FD1C3A}</a:tableStyleId>
              </a:tblPr>
              <a:tblGrid>
                <a:gridCol w="6912768">
                  <a:extLst>
                    <a:ext uri="{9D8B030D-6E8A-4147-A177-3AD203B41FA5}">
                      <a16:colId xmlns:a16="http://schemas.microsoft.com/office/drawing/2014/main" val="20000"/>
                    </a:ext>
                  </a:extLst>
                </a:gridCol>
                <a:gridCol w="2880319">
                  <a:extLst>
                    <a:ext uri="{9D8B030D-6E8A-4147-A177-3AD203B41FA5}">
                      <a16:colId xmlns:a16="http://schemas.microsoft.com/office/drawing/2014/main" val="20001"/>
                    </a:ext>
                  </a:extLst>
                </a:gridCol>
              </a:tblGrid>
              <a:tr h="604764">
                <a:tc>
                  <a:txBody>
                    <a:bodyPr/>
                    <a:lstStyle/>
                    <a:p>
                      <a:r>
                        <a:rPr lang="es-PY" sz="2400" b="0" dirty="0">
                          <a:solidFill>
                            <a:schemeClr val="tx1"/>
                          </a:solidFill>
                          <a:latin typeface="Helvetica" panose="020B0604020202020204" pitchFamily="34" charset="0"/>
                          <a:cs typeface="Helvetica" panose="020B0604020202020204" pitchFamily="34" charset="0"/>
                        </a:rPr>
                        <a:t>Ejecución de Ingreso Incluido Saldo Inicial de </a:t>
                      </a:r>
                      <a:r>
                        <a:rPr lang="es-PY" sz="2400" b="0" dirty="0" smtClean="0">
                          <a:solidFill>
                            <a:schemeClr val="tx1"/>
                          </a:solidFill>
                          <a:latin typeface="Helvetica" panose="020B0604020202020204" pitchFamily="34" charset="0"/>
                          <a:cs typeface="Helvetica" panose="020B0604020202020204" pitchFamily="34" charset="0"/>
                        </a:rPr>
                        <a:t>Caja </a:t>
                      </a:r>
                      <a:endParaRPr lang="es-PY" sz="2400" b="0" dirty="0">
                        <a:solidFill>
                          <a:schemeClr val="tx1"/>
                        </a:solidFill>
                        <a:latin typeface="Helvetica" panose="020B0604020202020204" pitchFamily="34" charset="0"/>
                        <a:cs typeface="Helvetica" panose="020B0604020202020204" pitchFamily="34" charset="0"/>
                      </a:endParaRPr>
                    </a:p>
                  </a:txBody>
                  <a:tcPr marL="91437" marR="91437" marT="45589" marB="45589"/>
                </a:tc>
                <a:tc>
                  <a:txBody>
                    <a:bodyPr/>
                    <a:lstStyle/>
                    <a:p>
                      <a:r>
                        <a:rPr lang="es-PY" sz="2400" b="0" dirty="0">
                          <a:solidFill>
                            <a:schemeClr val="tx1"/>
                          </a:solidFill>
                          <a:latin typeface="Helvetica" panose="020B0604020202020204" pitchFamily="34" charset="0"/>
                          <a:cs typeface="Helvetica" panose="020B0604020202020204" pitchFamily="34" charset="0"/>
                        </a:rPr>
                        <a:t>Gs. </a:t>
                      </a:r>
                      <a:r>
                        <a:rPr lang="es-PY" sz="2400" b="0" dirty="0" smtClean="0">
                          <a:solidFill>
                            <a:schemeClr val="tx1"/>
                          </a:solidFill>
                          <a:latin typeface="Helvetica" panose="020B0604020202020204" pitchFamily="34" charset="0"/>
                          <a:cs typeface="Helvetica" panose="020B0604020202020204" pitchFamily="34" charset="0"/>
                        </a:rPr>
                        <a:t>7.047.916.270</a:t>
                      </a:r>
                      <a:endParaRPr lang="es-PY" sz="2400" b="0" dirty="0" smtClean="0">
                        <a:solidFill>
                          <a:schemeClr val="tx1"/>
                        </a:solidFill>
                        <a:latin typeface="Helvetica" panose="020B0604020202020204" pitchFamily="34" charset="0"/>
                        <a:cs typeface="Helvetica" panose="020B0604020202020204" pitchFamily="34" charset="0"/>
                      </a:endParaRPr>
                    </a:p>
                    <a:p>
                      <a:endParaRPr lang="es-PY" sz="2400" b="0" dirty="0">
                        <a:solidFill>
                          <a:schemeClr val="tx1"/>
                        </a:solidFill>
                        <a:latin typeface="Helvetica" panose="020B0604020202020204" pitchFamily="34" charset="0"/>
                        <a:cs typeface="Helvetica" panose="020B0604020202020204" pitchFamily="34" charset="0"/>
                      </a:endParaRPr>
                    </a:p>
                  </a:txBody>
                  <a:tcPr marL="91437" marR="91437" marT="45589" marB="45589"/>
                </a:tc>
                <a:extLst>
                  <a:ext uri="{0D108BD9-81ED-4DB2-BD59-A6C34878D82A}">
                    <a16:rowId xmlns:a16="http://schemas.microsoft.com/office/drawing/2014/main" val="10000"/>
                  </a:ext>
                </a:extLst>
              </a:tr>
              <a:tr h="456901">
                <a:tc>
                  <a:txBody>
                    <a:bodyPr/>
                    <a:lstStyle/>
                    <a:p>
                      <a:r>
                        <a:rPr lang="es-PY" sz="2400" b="0" dirty="0">
                          <a:solidFill>
                            <a:schemeClr val="tx1"/>
                          </a:solidFill>
                          <a:latin typeface="Helvetica" panose="020B0604020202020204" pitchFamily="34" charset="0"/>
                          <a:cs typeface="Helvetica" panose="020B0604020202020204" pitchFamily="34" charset="0"/>
                        </a:rPr>
                        <a:t>Ejecución de Gastos </a:t>
                      </a:r>
                    </a:p>
                  </a:txBody>
                  <a:tcPr marL="91437" marR="91437" marT="45589" marB="45589"/>
                </a:tc>
                <a:tc>
                  <a:txBody>
                    <a:bodyPr/>
                    <a:lstStyle/>
                    <a:p>
                      <a:r>
                        <a:rPr lang="es-PY" sz="2400" b="0" dirty="0">
                          <a:solidFill>
                            <a:schemeClr val="tx1"/>
                          </a:solidFill>
                          <a:latin typeface="Helvetica" panose="020B0604020202020204" pitchFamily="34" charset="0"/>
                          <a:cs typeface="Helvetica" panose="020B0604020202020204" pitchFamily="34" charset="0"/>
                        </a:rPr>
                        <a:t>Gs. </a:t>
                      </a:r>
                      <a:r>
                        <a:rPr lang="es-PY" sz="2400" b="0" dirty="0" smtClean="0">
                          <a:solidFill>
                            <a:schemeClr val="tx1"/>
                          </a:solidFill>
                          <a:latin typeface="Helvetica" panose="020B0604020202020204" pitchFamily="34" charset="0"/>
                          <a:cs typeface="Helvetica" panose="020B0604020202020204" pitchFamily="34" charset="0"/>
                        </a:rPr>
                        <a:t>4.862.446.089</a:t>
                      </a:r>
                    </a:p>
                  </a:txBody>
                  <a:tcPr marL="91437" marR="91437" marT="45589" marB="45589"/>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2096" b="54562"/>
          <a:stretch/>
        </p:blipFill>
        <p:spPr>
          <a:xfrm>
            <a:off x="645802" y="0"/>
            <a:ext cx="10900396"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45005" b="16229"/>
          <a:stretch/>
        </p:blipFill>
        <p:spPr>
          <a:xfrm>
            <a:off x="269213" y="0"/>
            <a:ext cx="11653574" cy="6858000"/>
          </a:xfrm>
          <a:prstGeom prst="rect">
            <a:avLst/>
          </a:prstGeom>
        </p:spPr>
      </p:pic>
    </p:spTree>
    <p:extLst>
      <p:ext uri="{BB962C8B-B14F-4D97-AF65-F5344CB8AC3E}">
        <p14:creationId xmlns:p14="http://schemas.microsoft.com/office/powerpoint/2010/main" val="13341491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b="72050"/>
          <a:stretch/>
        </p:blipFill>
        <p:spPr>
          <a:xfrm>
            <a:off x="-461405" y="-1"/>
            <a:ext cx="13114810" cy="5564569"/>
          </a:xfrm>
          <a:prstGeom prst="rect">
            <a:avLst/>
          </a:prstGeom>
        </p:spPr>
      </p:pic>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79203" b="14497"/>
          <a:stretch/>
        </p:blipFill>
        <p:spPr>
          <a:xfrm>
            <a:off x="-461404" y="5564568"/>
            <a:ext cx="13114809" cy="1254240"/>
          </a:xfrm>
          <a:prstGeom prst="rect">
            <a:avLst/>
          </a:prstGeom>
        </p:spPr>
      </p:pic>
    </p:spTree>
    <p:extLst>
      <p:ext uri="{BB962C8B-B14F-4D97-AF65-F5344CB8AC3E}">
        <p14:creationId xmlns:p14="http://schemas.microsoft.com/office/powerpoint/2010/main" val="17758543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1050" b="56950"/>
          <a:stretch/>
        </p:blipFill>
        <p:spPr>
          <a:xfrm>
            <a:off x="717747" y="0"/>
            <a:ext cx="10756507" cy="6858000"/>
          </a:xfrm>
          <a:prstGeom prst="rect">
            <a:avLst/>
          </a:prstGeom>
        </p:spPr>
      </p:pic>
    </p:spTree>
    <p:extLst>
      <p:ext uri="{BB962C8B-B14F-4D97-AF65-F5344CB8AC3E}">
        <p14:creationId xmlns:p14="http://schemas.microsoft.com/office/powerpoint/2010/main" val="380149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43050" b="14299"/>
          <a:stretch/>
        </p:blipFill>
        <p:spPr>
          <a:xfrm>
            <a:off x="611824" y="14572"/>
            <a:ext cx="10968352" cy="7101408"/>
          </a:xfrm>
          <a:prstGeom prst="rect">
            <a:avLst/>
          </a:prstGeom>
        </p:spPr>
      </p:pic>
    </p:spTree>
    <p:extLst>
      <p:ext uri="{BB962C8B-B14F-4D97-AF65-F5344CB8AC3E}">
        <p14:creationId xmlns:p14="http://schemas.microsoft.com/office/powerpoint/2010/main" val="25880658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ítulo 1"/>
          <p:cNvSpPr>
            <a:spLocks noGrp="1"/>
          </p:cNvSpPr>
          <p:nvPr>
            <p:ph type="title"/>
          </p:nvPr>
        </p:nvSpPr>
        <p:spPr>
          <a:xfrm>
            <a:off x="1109700" y="216024"/>
            <a:ext cx="9972600" cy="620688"/>
          </a:xfrm>
        </p:spPr>
        <p:txBody>
          <a:bodyPr/>
          <a:lstStyle/>
          <a:p>
            <a:r>
              <a:rPr lang="es-ES" altLang="es-PY" sz="2400" b="1" i="1" dirty="0" smtClean="0">
                <a:ln>
                  <a:noFill/>
                </a:ln>
                <a:solidFill>
                  <a:srgbClr val="465B4C"/>
                </a:solidFill>
                <a:latin typeface="Helvetica" panose="020B0604020202020204" pitchFamily="34" charset="0"/>
                <a:cs typeface="Helvetica" panose="020B0604020202020204" pitchFamily="34" charset="0"/>
              </a:rPr>
              <a:t>A.</a:t>
            </a:r>
            <a:r>
              <a:rPr lang="es-ES" altLang="es-PY" sz="2400" i="1" dirty="0" smtClean="0">
                <a:ln>
                  <a:noFill/>
                </a:ln>
                <a:solidFill>
                  <a:srgbClr val="465B4C"/>
                </a:solidFill>
                <a:latin typeface="Helvetica" panose="020B0604020202020204" pitchFamily="34" charset="0"/>
                <a:cs typeface="Helvetica" panose="020B0604020202020204" pitchFamily="34" charset="0"/>
              </a:rPr>
              <a:t> </a:t>
            </a:r>
            <a:r>
              <a:rPr lang="es-PY" altLang="es-PY" sz="2400" b="1" i="1" dirty="0" smtClean="0">
                <a:ln>
                  <a:noFill/>
                </a:ln>
                <a:solidFill>
                  <a:srgbClr val="BC0C0C"/>
                </a:solidFill>
                <a:latin typeface="Calibri" panose="020F0502020204030204" pitchFamily="34" charset="0"/>
                <a:cs typeface="Calibri" panose="020F0502020204030204" pitchFamily="34" charset="0"/>
              </a:rPr>
              <a:t>EJECUCIÓN PRESUPUESTARIA  EJERCICIO FISCAL 2020</a:t>
            </a:r>
            <a:endParaRPr lang="es-PY" altLang="es-PY" sz="2400" i="1" dirty="0" smtClean="0">
              <a:ln>
                <a:noFill/>
              </a:ln>
              <a:solidFill>
                <a:srgbClr val="BC0C0C"/>
              </a:solidFill>
              <a:latin typeface="Calibri" panose="020F0502020204030204" pitchFamily="34" charset="0"/>
              <a:cs typeface="Calibri" panose="020F0502020204030204"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685171698"/>
              </p:ext>
            </p:extLst>
          </p:nvPr>
        </p:nvGraphicFramePr>
        <p:xfrm>
          <a:off x="659396" y="980728"/>
          <a:ext cx="10873208" cy="457250"/>
        </p:xfrm>
        <a:graphic>
          <a:graphicData uri="http://schemas.openxmlformats.org/drawingml/2006/table">
            <a:tbl>
              <a:tblPr firstRow="1" bandRow="1">
                <a:tableStyleId>{5C22544A-7EE6-4342-B048-85BDC9FD1C3A}</a:tableStyleId>
              </a:tblPr>
              <a:tblGrid>
                <a:gridCol w="10873208">
                  <a:extLst>
                    <a:ext uri="{9D8B030D-6E8A-4147-A177-3AD203B41FA5}">
                      <a16:colId xmlns:a16="http://schemas.microsoft.com/office/drawing/2014/main" val="20000"/>
                    </a:ext>
                  </a:extLst>
                </a:gridCol>
              </a:tblGrid>
              <a:tr h="43214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PY" sz="2400" b="0" dirty="0" smtClean="0">
                          <a:solidFill>
                            <a:schemeClr val="tx1"/>
                          </a:solidFill>
                          <a:latin typeface="Helvetica" panose="020B0604020202020204" pitchFamily="34" charset="0"/>
                          <a:cs typeface="Helvetica" panose="020B0604020202020204" pitchFamily="34" charset="0"/>
                        </a:rPr>
                        <a:t>INGRESOS 2020</a:t>
                      </a:r>
                      <a:endParaRPr lang="es-PY" sz="2400" b="0" dirty="0">
                        <a:latin typeface="Helvetica" panose="020B0604020202020204" pitchFamily="34" charset="0"/>
                        <a:cs typeface="Helvetica" panose="020B0604020202020204" pitchFamily="34" charset="0"/>
                      </a:endParaRPr>
                    </a:p>
                  </a:txBody>
                  <a:tcPr marL="91442" marR="91442" marT="45745" marB="45745"/>
                </a:tc>
                <a:extLst>
                  <a:ext uri="{0D108BD9-81ED-4DB2-BD59-A6C34878D82A}">
                    <a16:rowId xmlns:a16="http://schemas.microsoft.com/office/drawing/2014/main" val="10000"/>
                  </a:ext>
                </a:extLst>
              </a:tr>
            </a:tbl>
          </a:graphicData>
        </a:graphic>
      </p:graphicFrame>
      <p:graphicFrame>
        <p:nvGraphicFramePr>
          <p:cNvPr id="7" name="5 Tabla"/>
          <p:cNvGraphicFramePr>
            <a:graphicFrameLocks noGrp="1"/>
          </p:cNvGraphicFramePr>
          <p:nvPr>
            <p:extLst>
              <p:ext uri="{D42A27DB-BD31-4B8C-83A1-F6EECF244321}">
                <p14:modId xmlns:p14="http://schemas.microsoft.com/office/powerpoint/2010/main" val="113687696"/>
              </p:ext>
            </p:extLst>
          </p:nvPr>
        </p:nvGraphicFramePr>
        <p:xfrm>
          <a:off x="659396" y="1484313"/>
          <a:ext cx="10873208" cy="5150254"/>
        </p:xfrm>
        <a:graphic>
          <a:graphicData uri="http://schemas.openxmlformats.org/drawingml/2006/table">
            <a:tbl>
              <a:tblPr firstRow="1" bandRow="1">
                <a:tableStyleId>{5C22544A-7EE6-4342-B048-85BDC9FD1C3A}</a:tableStyleId>
              </a:tblPr>
              <a:tblGrid>
                <a:gridCol w="7418380">
                  <a:extLst>
                    <a:ext uri="{9D8B030D-6E8A-4147-A177-3AD203B41FA5}">
                      <a16:colId xmlns:a16="http://schemas.microsoft.com/office/drawing/2014/main" val="20000"/>
                    </a:ext>
                  </a:extLst>
                </a:gridCol>
                <a:gridCol w="3454828">
                  <a:extLst>
                    <a:ext uri="{9D8B030D-6E8A-4147-A177-3AD203B41FA5}">
                      <a16:colId xmlns:a16="http://schemas.microsoft.com/office/drawing/2014/main" val="20001"/>
                    </a:ext>
                  </a:extLst>
                </a:gridCol>
              </a:tblGrid>
              <a:tr h="701011">
                <a:tc>
                  <a:txBody>
                    <a:bodyPr/>
                    <a:lstStyle/>
                    <a:p>
                      <a:r>
                        <a:rPr lang="es-PY" sz="2000" b="1" dirty="0">
                          <a:solidFill>
                            <a:schemeClr val="tx1"/>
                          </a:solidFill>
                        </a:rPr>
                        <a:t>Total Ingresos</a:t>
                      </a:r>
                    </a:p>
                  </a:txBody>
                  <a:tcPr marL="91441" marR="91441" marT="45709" marB="45709"/>
                </a:tc>
                <a:tc>
                  <a:txBody>
                    <a:bodyPr/>
                    <a:lstStyle/>
                    <a:p>
                      <a:pPr algn="r"/>
                      <a:r>
                        <a:rPr lang="es-PY" sz="2000" b="1" dirty="0" smtClean="0">
                          <a:solidFill>
                            <a:srgbClr val="0070C0"/>
                          </a:solidFill>
                          <a:latin typeface="Arial" pitchFamily="34" charset="0"/>
                          <a:cs typeface="Arial" pitchFamily="34" charset="0"/>
                        </a:rPr>
                        <a:t>7.047.916.270</a:t>
                      </a:r>
                    </a:p>
                  </a:txBody>
                  <a:tcPr marL="91441" marR="91441" marT="45709" marB="45709"/>
                </a:tc>
                <a:extLst>
                  <a:ext uri="{0D108BD9-81ED-4DB2-BD59-A6C34878D82A}">
                    <a16:rowId xmlns:a16="http://schemas.microsoft.com/office/drawing/2014/main" val="10000"/>
                  </a:ext>
                </a:extLst>
              </a:tr>
              <a:tr h="396214">
                <a:tc>
                  <a:txBody>
                    <a:bodyPr/>
                    <a:lstStyle/>
                    <a:p>
                      <a:r>
                        <a:rPr lang="es-PY" sz="2000" b="1" dirty="0">
                          <a:solidFill>
                            <a:schemeClr val="tx1"/>
                          </a:solidFill>
                        </a:rPr>
                        <a:t>Ingresos Corrientes</a:t>
                      </a:r>
                    </a:p>
                  </a:txBody>
                  <a:tcPr marL="91441" marR="91441" marT="45709" marB="45709"/>
                </a:tc>
                <a:tc>
                  <a:txBody>
                    <a:bodyPr/>
                    <a:lstStyle/>
                    <a:p>
                      <a:pPr algn="r"/>
                      <a:r>
                        <a:rPr lang="es-PY" sz="2000" b="1" dirty="0" smtClean="0">
                          <a:solidFill>
                            <a:schemeClr val="tx1"/>
                          </a:solidFill>
                          <a:latin typeface="Arial" pitchFamily="34" charset="0"/>
                          <a:cs typeface="Arial" pitchFamily="34" charset="0"/>
                        </a:rPr>
                        <a:t>2.237.038.605</a:t>
                      </a:r>
                      <a:endParaRPr lang="es-PY" sz="2000" b="1" dirty="0">
                        <a:solidFill>
                          <a:schemeClr val="tx1"/>
                        </a:solidFill>
                        <a:latin typeface="Arial" pitchFamily="34" charset="0"/>
                        <a:cs typeface="Arial" pitchFamily="34" charset="0"/>
                      </a:endParaRPr>
                    </a:p>
                  </a:txBody>
                  <a:tcPr marL="91441" marR="91441" marT="45709" marB="45709"/>
                </a:tc>
                <a:extLst>
                  <a:ext uri="{0D108BD9-81ED-4DB2-BD59-A6C34878D82A}">
                    <a16:rowId xmlns:a16="http://schemas.microsoft.com/office/drawing/2014/main" val="10001"/>
                  </a:ext>
                </a:extLst>
              </a:tr>
              <a:tr h="396214">
                <a:tc>
                  <a:txBody>
                    <a:bodyPr/>
                    <a:lstStyle/>
                    <a:p>
                      <a:r>
                        <a:rPr lang="es-PY" sz="2000" b="0" dirty="0" smtClean="0">
                          <a:solidFill>
                            <a:schemeClr val="tx1"/>
                          </a:solidFill>
                        </a:rPr>
                        <a:t>Ingresos </a:t>
                      </a:r>
                      <a:r>
                        <a:rPr lang="es-PY" sz="2000" b="0" dirty="0">
                          <a:solidFill>
                            <a:schemeClr val="tx1"/>
                          </a:solidFill>
                        </a:rPr>
                        <a:t>Tributarios</a:t>
                      </a:r>
                    </a:p>
                  </a:txBody>
                  <a:tcPr marL="91441" marR="91441" marT="45709" marB="45709"/>
                </a:tc>
                <a:tc>
                  <a:txBody>
                    <a:bodyPr/>
                    <a:lstStyle/>
                    <a:p>
                      <a:pPr algn="r"/>
                      <a:r>
                        <a:rPr lang="es-PY" sz="2000" b="0" dirty="0" smtClean="0">
                          <a:solidFill>
                            <a:schemeClr val="tx1"/>
                          </a:solidFill>
                          <a:latin typeface="Arial" pitchFamily="34" charset="0"/>
                          <a:cs typeface="Arial" pitchFamily="34" charset="0"/>
                        </a:rPr>
                        <a:t>696.531.083</a:t>
                      </a:r>
                      <a:endParaRPr lang="es-PY" sz="2000" b="0" dirty="0">
                        <a:solidFill>
                          <a:schemeClr val="tx1"/>
                        </a:solidFill>
                        <a:latin typeface="Arial" pitchFamily="34" charset="0"/>
                        <a:cs typeface="Arial" pitchFamily="34" charset="0"/>
                      </a:endParaRPr>
                    </a:p>
                  </a:txBody>
                  <a:tcPr marL="91441" marR="91441" marT="45709" marB="45709"/>
                </a:tc>
                <a:extLst>
                  <a:ext uri="{0D108BD9-81ED-4DB2-BD59-A6C34878D82A}">
                    <a16:rowId xmlns:a16="http://schemas.microsoft.com/office/drawing/2014/main" val="10002"/>
                  </a:ext>
                </a:extLst>
              </a:tr>
              <a:tr h="396214">
                <a:tc>
                  <a:txBody>
                    <a:bodyPr/>
                    <a:lstStyle/>
                    <a:p>
                      <a:r>
                        <a:rPr lang="es-PY" sz="2000" b="0" dirty="0">
                          <a:solidFill>
                            <a:schemeClr val="tx1"/>
                          </a:solidFill>
                        </a:rPr>
                        <a:t>Ingresos No</a:t>
                      </a:r>
                      <a:r>
                        <a:rPr lang="es-PY" sz="2000" b="0" baseline="0" dirty="0">
                          <a:solidFill>
                            <a:schemeClr val="tx1"/>
                          </a:solidFill>
                        </a:rPr>
                        <a:t> tributarios</a:t>
                      </a:r>
                      <a:endParaRPr lang="es-PY" sz="2000" b="0" dirty="0">
                        <a:solidFill>
                          <a:schemeClr val="tx1"/>
                        </a:solidFill>
                      </a:endParaRPr>
                    </a:p>
                  </a:txBody>
                  <a:tcPr marL="91441" marR="91441" marT="45709" marB="45709"/>
                </a:tc>
                <a:tc>
                  <a:txBody>
                    <a:bodyPr/>
                    <a:lstStyle/>
                    <a:p>
                      <a:pPr algn="r"/>
                      <a:r>
                        <a:rPr lang="es-PY" sz="2000" b="0" dirty="0" smtClean="0">
                          <a:solidFill>
                            <a:schemeClr val="tx1"/>
                          </a:solidFill>
                          <a:latin typeface="Arial" pitchFamily="34" charset="0"/>
                          <a:cs typeface="Arial" pitchFamily="34" charset="0"/>
                        </a:rPr>
                        <a:t>35.086.287</a:t>
                      </a:r>
                      <a:endParaRPr lang="es-PY" sz="2000" b="0" dirty="0">
                        <a:solidFill>
                          <a:schemeClr val="tx1"/>
                        </a:solidFill>
                        <a:latin typeface="Arial" pitchFamily="34" charset="0"/>
                        <a:cs typeface="Arial" pitchFamily="34" charset="0"/>
                      </a:endParaRPr>
                    </a:p>
                  </a:txBody>
                  <a:tcPr marL="91441" marR="91441" marT="45709" marB="45709"/>
                </a:tc>
                <a:extLst>
                  <a:ext uri="{0D108BD9-81ED-4DB2-BD59-A6C34878D82A}">
                    <a16:rowId xmlns:a16="http://schemas.microsoft.com/office/drawing/2014/main" val="10003"/>
                  </a:ext>
                </a:extLst>
              </a:tr>
              <a:tr h="487063">
                <a:tc>
                  <a:txBody>
                    <a:bodyPr/>
                    <a:lstStyle/>
                    <a:p>
                      <a:r>
                        <a:rPr lang="es-PY" sz="2000" b="0" dirty="0">
                          <a:solidFill>
                            <a:schemeClr val="tx1"/>
                          </a:solidFill>
                        </a:rPr>
                        <a:t>Venta de Bienes y Servicios De la Administración Publica</a:t>
                      </a:r>
                    </a:p>
                  </a:txBody>
                  <a:tcPr marL="91441" marR="91441" marT="45709" marB="45709"/>
                </a:tc>
                <a:tc>
                  <a:txBody>
                    <a:bodyPr/>
                    <a:lstStyle/>
                    <a:p>
                      <a:pPr algn="r"/>
                      <a:r>
                        <a:rPr lang="es-PY" sz="2000" b="0" dirty="0" smtClean="0">
                          <a:solidFill>
                            <a:schemeClr val="tx1"/>
                          </a:solidFill>
                          <a:latin typeface="Arial" pitchFamily="34" charset="0"/>
                          <a:cs typeface="Arial" pitchFamily="34" charset="0"/>
                        </a:rPr>
                        <a:t>101.825.624</a:t>
                      </a:r>
                      <a:endParaRPr lang="es-PY" sz="2000" b="0" dirty="0">
                        <a:solidFill>
                          <a:schemeClr val="tx1"/>
                        </a:solidFill>
                        <a:latin typeface="Arial" pitchFamily="34" charset="0"/>
                        <a:cs typeface="Arial" pitchFamily="34" charset="0"/>
                      </a:endParaRPr>
                    </a:p>
                  </a:txBody>
                  <a:tcPr marL="91441" marR="91441" marT="45709" marB="45709"/>
                </a:tc>
                <a:extLst>
                  <a:ext uri="{0D108BD9-81ED-4DB2-BD59-A6C34878D82A}">
                    <a16:rowId xmlns:a16="http://schemas.microsoft.com/office/drawing/2014/main" val="10004"/>
                  </a:ext>
                </a:extLst>
              </a:tr>
              <a:tr h="396214">
                <a:tc>
                  <a:txBody>
                    <a:bodyPr/>
                    <a:lstStyle/>
                    <a:p>
                      <a:r>
                        <a:rPr lang="es-PY" sz="2000" b="0" dirty="0">
                          <a:solidFill>
                            <a:schemeClr val="tx1"/>
                          </a:solidFill>
                        </a:rPr>
                        <a:t>Transferencias Corrientes</a:t>
                      </a:r>
                    </a:p>
                  </a:txBody>
                  <a:tcPr marL="91441" marR="91441" marT="45709" marB="45709"/>
                </a:tc>
                <a:tc>
                  <a:txBody>
                    <a:bodyPr/>
                    <a:lstStyle/>
                    <a:p>
                      <a:pPr algn="r"/>
                      <a:r>
                        <a:rPr lang="es-PY" sz="2000" b="0" dirty="0" smtClean="0">
                          <a:solidFill>
                            <a:schemeClr val="tx1"/>
                          </a:solidFill>
                          <a:latin typeface="Arial" pitchFamily="34" charset="0"/>
                          <a:cs typeface="Arial" pitchFamily="34" charset="0"/>
                        </a:rPr>
                        <a:t>1.175.994.550</a:t>
                      </a:r>
                      <a:endParaRPr lang="es-PY" sz="2000" b="0" dirty="0">
                        <a:solidFill>
                          <a:schemeClr val="tx1"/>
                        </a:solidFill>
                        <a:latin typeface="Arial" pitchFamily="34" charset="0"/>
                        <a:cs typeface="Arial" pitchFamily="34" charset="0"/>
                      </a:endParaRPr>
                    </a:p>
                  </a:txBody>
                  <a:tcPr marL="91441" marR="91441" marT="45709" marB="45709"/>
                </a:tc>
                <a:extLst>
                  <a:ext uri="{0D108BD9-81ED-4DB2-BD59-A6C34878D82A}">
                    <a16:rowId xmlns:a16="http://schemas.microsoft.com/office/drawing/2014/main" val="10005"/>
                  </a:ext>
                </a:extLst>
              </a:tr>
              <a:tr h="396214">
                <a:tc>
                  <a:txBody>
                    <a:bodyPr/>
                    <a:lstStyle/>
                    <a:p>
                      <a:r>
                        <a:rPr lang="es-PY" sz="2000" b="0" kern="1200" dirty="0">
                          <a:solidFill>
                            <a:schemeClr val="tx1"/>
                          </a:solidFill>
                          <a:latin typeface="+mn-lt"/>
                          <a:ea typeface="+mn-ea"/>
                          <a:cs typeface="+mn-cs"/>
                        </a:rPr>
                        <a:t>Rentas de la Propiedad</a:t>
                      </a:r>
                    </a:p>
                  </a:txBody>
                  <a:tcPr marL="91441" marR="91441" marT="45709" marB="45709"/>
                </a:tc>
                <a:tc>
                  <a:txBody>
                    <a:bodyPr/>
                    <a:lstStyle/>
                    <a:p>
                      <a:pPr algn="r"/>
                      <a:r>
                        <a:rPr lang="es-PY" sz="2000" b="0" dirty="0" smtClean="0">
                          <a:solidFill>
                            <a:schemeClr val="tx1"/>
                          </a:solidFill>
                          <a:latin typeface="Arial" pitchFamily="34" charset="0"/>
                          <a:cs typeface="Arial" pitchFamily="34" charset="0"/>
                        </a:rPr>
                        <a:t>99.957.743</a:t>
                      </a:r>
                      <a:endParaRPr lang="es-PY" sz="2000" b="0" dirty="0">
                        <a:solidFill>
                          <a:schemeClr val="tx1"/>
                        </a:solidFill>
                        <a:latin typeface="Arial" pitchFamily="34" charset="0"/>
                        <a:cs typeface="Arial" pitchFamily="34" charset="0"/>
                      </a:endParaRPr>
                    </a:p>
                  </a:txBody>
                  <a:tcPr marL="91441" marR="91441" marT="45709" marB="45709"/>
                </a:tc>
                <a:extLst>
                  <a:ext uri="{0D108BD9-81ED-4DB2-BD59-A6C34878D82A}">
                    <a16:rowId xmlns:a16="http://schemas.microsoft.com/office/drawing/2014/main" val="10006"/>
                  </a:ext>
                </a:extLst>
              </a:tr>
              <a:tr h="396214">
                <a:tc>
                  <a:txBody>
                    <a:bodyPr/>
                    <a:lstStyle/>
                    <a:p>
                      <a:r>
                        <a:rPr lang="es-PY" sz="2000" b="0" dirty="0">
                          <a:solidFill>
                            <a:schemeClr val="tx1"/>
                          </a:solidFill>
                        </a:rPr>
                        <a:t>Donaciones Corrientes </a:t>
                      </a:r>
                      <a:r>
                        <a:rPr lang="es-PY" sz="2000" b="0" dirty="0" err="1">
                          <a:solidFill>
                            <a:schemeClr val="tx1"/>
                          </a:solidFill>
                        </a:rPr>
                        <a:t>Yacyreta</a:t>
                      </a:r>
                      <a:endParaRPr lang="es-PY" sz="2000" b="0" dirty="0">
                        <a:solidFill>
                          <a:schemeClr val="tx1"/>
                        </a:solidFill>
                      </a:endParaRPr>
                    </a:p>
                  </a:txBody>
                  <a:tcPr marL="91441" marR="91441" marT="45709" marB="45709"/>
                </a:tc>
                <a:tc>
                  <a:txBody>
                    <a:bodyPr/>
                    <a:lstStyle/>
                    <a:p>
                      <a:pPr algn="r"/>
                      <a:r>
                        <a:rPr lang="es-PY" sz="2000" b="0" dirty="0" smtClean="0">
                          <a:solidFill>
                            <a:schemeClr val="tx1"/>
                          </a:solidFill>
                          <a:latin typeface="Arial" pitchFamily="34" charset="0"/>
                          <a:cs typeface="Arial" pitchFamily="34" charset="0"/>
                        </a:rPr>
                        <a:t>89.471.200</a:t>
                      </a:r>
                      <a:endParaRPr lang="es-PY" sz="2000" b="0" dirty="0">
                        <a:solidFill>
                          <a:schemeClr val="tx1"/>
                        </a:solidFill>
                        <a:latin typeface="Arial" pitchFamily="34" charset="0"/>
                        <a:cs typeface="Arial" pitchFamily="34" charset="0"/>
                      </a:endParaRPr>
                    </a:p>
                  </a:txBody>
                  <a:tcPr marL="91441" marR="91441" marT="45709" marB="45709"/>
                </a:tc>
                <a:extLst>
                  <a:ext uri="{0D108BD9-81ED-4DB2-BD59-A6C34878D82A}">
                    <a16:rowId xmlns:a16="http://schemas.microsoft.com/office/drawing/2014/main" val="10007"/>
                  </a:ext>
                </a:extLst>
              </a:tr>
              <a:tr h="396214">
                <a:tc>
                  <a:txBody>
                    <a:bodyPr/>
                    <a:lstStyle/>
                    <a:p>
                      <a:r>
                        <a:rPr lang="es-PY" sz="2000" b="0" dirty="0">
                          <a:solidFill>
                            <a:schemeClr val="tx1"/>
                          </a:solidFill>
                        </a:rPr>
                        <a:t>Otros recursos corrientes</a:t>
                      </a:r>
                    </a:p>
                  </a:txBody>
                  <a:tcPr marL="91441" marR="91441" marT="45709" marB="45709"/>
                </a:tc>
                <a:tc>
                  <a:txBody>
                    <a:bodyPr/>
                    <a:lstStyle/>
                    <a:p>
                      <a:pPr algn="r"/>
                      <a:r>
                        <a:rPr lang="es-PY" sz="2000" b="0" dirty="0" smtClean="0">
                          <a:solidFill>
                            <a:schemeClr val="tx1"/>
                          </a:solidFill>
                          <a:latin typeface="Arial" pitchFamily="34" charset="0"/>
                          <a:cs typeface="Arial" pitchFamily="34" charset="0"/>
                        </a:rPr>
                        <a:t>7.130.000</a:t>
                      </a:r>
                      <a:endParaRPr lang="es-PY" sz="2000" b="0" dirty="0">
                        <a:solidFill>
                          <a:schemeClr val="tx1"/>
                        </a:solidFill>
                        <a:latin typeface="Arial" pitchFamily="34" charset="0"/>
                        <a:cs typeface="Arial" pitchFamily="34" charset="0"/>
                      </a:endParaRPr>
                    </a:p>
                  </a:txBody>
                  <a:tcPr marL="91441" marR="91441" marT="45709" marB="45709"/>
                </a:tc>
                <a:extLst>
                  <a:ext uri="{0D108BD9-81ED-4DB2-BD59-A6C34878D82A}">
                    <a16:rowId xmlns:a16="http://schemas.microsoft.com/office/drawing/2014/main" val="10008"/>
                  </a:ext>
                </a:extLst>
              </a:tr>
              <a:tr h="396214">
                <a:tc>
                  <a:txBody>
                    <a:bodyPr/>
                    <a:lstStyle/>
                    <a:p>
                      <a:r>
                        <a:rPr lang="es-PY" sz="2000" b="1" kern="1200" dirty="0">
                          <a:solidFill>
                            <a:schemeClr val="tx1"/>
                          </a:solidFill>
                          <a:latin typeface="+mn-lt"/>
                          <a:ea typeface="+mn-ea"/>
                          <a:cs typeface="+mn-cs"/>
                        </a:rPr>
                        <a:t>Ingresos de Capital</a:t>
                      </a:r>
                    </a:p>
                  </a:txBody>
                  <a:tcPr marL="91441" marR="91441" marT="45709" marB="45709"/>
                </a:tc>
                <a:tc>
                  <a:txBody>
                    <a:bodyPr/>
                    <a:lstStyle/>
                    <a:p>
                      <a:pPr algn="r"/>
                      <a:r>
                        <a:rPr lang="es-PY" sz="2000" b="1" kern="1200" dirty="0" smtClean="0">
                          <a:solidFill>
                            <a:schemeClr val="tx1"/>
                          </a:solidFill>
                          <a:latin typeface="Arial" pitchFamily="34" charset="0"/>
                          <a:ea typeface="+mn-ea"/>
                          <a:cs typeface="Arial" pitchFamily="34" charset="0"/>
                        </a:rPr>
                        <a:t>1.310.332.594</a:t>
                      </a:r>
                      <a:endParaRPr lang="es-PY" sz="2000" b="1" kern="1200" dirty="0">
                        <a:solidFill>
                          <a:schemeClr val="tx1"/>
                        </a:solidFill>
                        <a:latin typeface="Arial" pitchFamily="34" charset="0"/>
                        <a:ea typeface="+mn-ea"/>
                        <a:cs typeface="Arial" pitchFamily="34" charset="0"/>
                      </a:endParaRPr>
                    </a:p>
                  </a:txBody>
                  <a:tcPr marL="91441" marR="91441" marT="45709" marB="45709"/>
                </a:tc>
                <a:extLst>
                  <a:ext uri="{0D108BD9-81ED-4DB2-BD59-A6C34878D82A}">
                    <a16:rowId xmlns:a16="http://schemas.microsoft.com/office/drawing/2014/main" val="10009"/>
                  </a:ext>
                </a:extLst>
              </a:tr>
              <a:tr h="396214">
                <a:tc>
                  <a:txBody>
                    <a:bodyPr/>
                    <a:lstStyle/>
                    <a:p>
                      <a:r>
                        <a:rPr lang="es-PY" sz="2000" b="0" kern="1200" dirty="0">
                          <a:solidFill>
                            <a:schemeClr val="tx1"/>
                          </a:solidFill>
                          <a:latin typeface="+mn-lt"/>
                          <a:ea typeface="+mn-ea"/>
                          <a:cs typeface="+mn-cs"/>
                        </a:rPr>
                        <a:t>Transferencias de Capital</a:t>
                      </a:r>
                    </a:p>
                  </a:txBody>
                  <a:tcPr marL="91441" marR="91441" marT="45709" marB="45709"/>
                </a:tc>
                <a:tc>
                  <a:txBody>
                    <a:bodyPr/>
                    <a:lstStyle/>
                    <a:p>
                      <a:pPr algn="r"/>
                      <a:r>
                        <a:rPr lang="es-PY" sz="2000" b="0" kern="1200" dirty="0" smtClean="0">
                          <a:solidFill>
                            <a:schemeClr val="tx1"/>
                          </a:solidFill>
                          <a:latin typeface="Arial" pitchFamily="34" charset="0"/>
                          <a:ea typeface="+mn-ea"/>
                          <a:cs typeface="Arial" pitchFamily="34" charset="0"/>
                        </a:rPr>
                        <a:t>1.178.753.296</a:t>
                      </a:r>
                      <a:endParaRPr lang="es-PY" sz="2000" b="0" kern="1200" dirty="0">
                        <a:solidFill>
                          <a:schemeClr val="tx1"/>
                        </a:solidFill>
                        <a:latin typeface="Arial" pitchFamily="34" charset="0"/>
                        <a:ea typeface="+mn-ea"/>
                        <a:cs typeface="Arial" pitchFamily="34" charset="0"/>
                      </a:endParaRPr>
                    </a:p>
                  </a:txBody>
                  <a:tcPr marL="91441" marR="91441" marT="45709" marB="45709"/>
                </a:tc>
                <a:extLst>
                  <a:ext uri="{0D108BD9-81ED-4DB2-BD59-A6C34878D82A}">
                    <a16:rowId xmlns:a16="http://schemas.microsoft.com/office/drawing/2014/main" val="10010"/>
                  </a:ext>
                </a:extLst>
              </a:tr>
              <a:tr h="396214">
                <a:tc>
                  <a:txBody>
                    <a:bodyPr/>
                    <a:lstStyle/>
                    <a:p>
                      <a:r>
                        <a:rPr lang="es-PY" sz="2000" b="1" kern="1200" dirty="0">
                          <a:solidFill>
                            <a:schemeClr val="tx1"/>
                          </a:solidFill>
                          <a:latin typeface="+mn-lt"/>
                          <a:ea typeface="+mn-ea"/>
                          <a:cs typeface="+mn-cs"/>
                        </a:rPr>
                        <a:t>Saldo inicial de </a:t>
                      </a:r>
                      <a:r>
                        <a:rPr lang="es-PY" sz="2000" b="1" kern="1200" dirty="0" smtClean="0">
                          <a:solidFill>
                            <a:schemeClr val="tx1"/>
                          </a:solidFill>
                          <a:latin typeface="+mn-lt"/>
                          <a:ea typeface="+mn-ea"/>
                          <a:cs typeface="+mn-cs"/>
                        </a:rPr>
                        <a:t>Caja (2019)</a:t>
                      </a:r>
                      <a:endParaRPr lang="es-PY" sz="2000" b="1" kern="1200" dirty="0">
                        <a:solidFill>
                          <a:schemeClr val="tx1"/>
                        </a:solidFill>
                        <a:latin typeface="+mn-lt"/>
                        <a:ea typeface="+mn-ea"/>
                        <a:cs typeface="+mn-cs"/>
                      </a:endParaRPr>
                    </a:p>
                  </a:txBody>
                  <a:tcPr marL="91441" marR="91441" marT="45709" marB="45709"/>
                </a:tc>
                <a:tc>
                  <a:txBody>
                    <a:bodyPr/>
                    <a:lstStyle/>
                    <a:p>
                      <a:pPr algn="r"/>
                      <a:r>
                        <a:rPr lang="es-PY" sz="2000" b="1" kern="1200" dirty="0" smtClean="0">
                          <a:solidFill>
                            <a:schemeClr val="tx1"/>
                          </a:solidFill>
                          <a:latin typeface="Arial" pitchFamily="34" charset="0"/>
                          <a:ea typeface="+mn-ea"/>
                          <a:cs typeface="Arial" pitchFamily="34" charset="0"/>
                        </a:rPr>
                        <a:t>3.499.945.061</a:t>
                      </a:r>
                      <a:endParaRPr lang="es-PY" sz="2000" b="1" kern="1200" dirty="0">
                        <a:solidFill>
                          <a:schemeClr val="tx1"/>
                        </a:solidFill>
                        <a:latin typeface="Arial" pitchFamily="34" charset="0"/>
                        <a:ea typeface="+mn-ea"/>
                        <a:cs typeface="Arial" pitchFamily="34" charset="0"/>
                      </a:endParaRPr>
                    </a:p>
                  </a:txBody>
                  <a:tcPr marL="91441" marR="91441" marT="45709" marB="45709"/>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1 Título"/>
          <p:cNvSpPr>
            <a:spLocks noGrp="1"/>
          </p:cNvSpPr>
          <p:nvPr>
            <p:ph type="title"/>
          </p:nvPr>
        </p:nvSpPr>
        <p:spPr>
          <a:xfrm>
            <a:off x="1774825" y="620688"/>
            <a:ext cx="8642350" cy="595536"/>
          </a:xfrm>
        </p:spPr>
        <p:txBody>
          <a:bodyPr/>
          <a:lstStyle/>
          <a:p>
            <a:r>
              <a:rPr lang="es-MX" altLang="es-PY" sz="2400" b="1" dirty="0" smtClean="0">
                <a:ln>
                  <a:noFill/>
                </a:ln>
                <a:solidFill>
                  <a:srgbClr val="BC0C0C"/>
                </a:solidFill>
                <a:latin typeface="Calibri" panose="020F0502020204030204" pitchFamily="34" charset="0"/>
                <a:cs typeface="Calibri" panose="020F0502020204030204" pitchFamily="34" charset="0"/>
              </a:rPr>
              <a:t>RESUMEN DE INGRESOS AÑO 2020</a:t>
            </a:r>
            <a:endParaRPr lang="es-PY" altLang="es-PY" sz="2400" b="1" dirty="0" smtClean="0">
              <a:ln>
                <a:noFill/>
              </a:ln>
              <a:solidFill>
                <a:srgbClr val="BC0C0C"/>
              </a:solidFill>
              <a:latin typeface="Calibri" panose="020F0502020204030204" pitchFamily="34" charset="0"/>
              <a:cs typeface="Calibri" panose="020F0502020204030204" pitchFamily="34" charset="0"/>
            </a:endParaRPr>
          </a:p>
        </p:txBody>
      </p:sp>
      <p:graphicFrame>
        <p:nvGraphicFramePr>
          <p:cNvPr id="4" name="4 Marcador de contenido"/>
          <p:cNvGraphicFramePr>
            <a:graphicFrameLocks/>
          </p:cNvGraphicFramePr>
          <p:nvPr>
            <p:extLst>
              <p:ext uri="{D42A27DB-BD31-4B8C-83A1-F6EECF244321}">
                <p14:modId xmlns:p14="http://schemas.microsoft.com/office/powerpoint/2010/main" val="435070951"/>
              </p:ext>
            </p:extLst>
          </p:nvPr>
        </p:nvGraphicFramePr>
        <p:xfrm>
          <a:off x="493271" y="1700808"/>
          <a:ext cx="11205458" cy="3615460"/>
        </p:xfrm>
        <a:graphic>
          <a:graphicData uri="http://schemas.openxmlformats.org/drawingml/2006/table">
            <a:tbl>
              <a:tblPr firstRow="1" firstCol="1" bandRow="1">
                <a:tableStyleId>{5C22544A-7EE6-4342-B048-85BDC9FD1C3A}</a:tableStyleId>
              </a:tblPr>
              <a:tblGrid>
                <a:gridCol w="533788">
                  <a:extLst>
                    <a:ext uri="{9D8B030D-6E8A-4147-A177-3AD203B41FA5}">
                      <a16:colId xmlns:a16="http://schemas.microsoft.com/office/drawing/2014/main" val="20000"/>
                    </a:ext>
                  </a:extLst>
                </a:gridCol>
                <a:gridCol w="350043">
                  <a:extLst>
                    <a:ext uri="{9D8B030D-6E8A-4147-A177-3AD203B41FA5}">
                      <a16:colId xmlns:a16="http://schemas.microsoft.com/office/drawing/2014/main" val="20001"/>
                    </a:ext>
                  </a:extLst>
                </a:gridCol>
                <a:gridCol w="452694">
                  <a:extLst>
                    <a:ext uri="{9D8B030D-6E8A-4147-A177-3AD203B41FA5}">
                      <a16:colId xmlns:a16="http://schemas.microsoft.com/office/drawing/2014/main" val="20002"/>
                    </a:ext>
                  </a:extLst>
                </a:gridCol>
                <a:gridCol w="196065">
                  <a:extLst>
                    <a:ext uri="{9D8B030D-6E8A-4147-A177-3AD203B41FA5}">
                      <a16:colId xmlns:a16="http://schemas.microsoft.com/office/drawing/2014/main" val="20003"/>
                    </a:ext>
                  </a:extLst>
                </a:gridCol>
                <a:gridCol w="5320437">
                  <a:extLst>
                    <a:ext uri="{9D8B030D-6E8A-4147-A177-3AD203B41FA5}">
                      <a16:colId xmlns:a16="http://schemas.microsoft.com/office/drawing/2014/main" val="20004"/>
                    </a:ext>
                  </a:extLst>
                </a:gridCol>
                <a:gridCol w="1701017">
                  <a:extLst>
                    <a:ext uri="{9D8B030D-6E8A-4147-A177-3AD203B41FA5}">
                      <a16:colId xmlns:a16="http://schemas.microsoft.com/office/drawing/2014/main" val="20005"/>
                    </a:ext>
                  </a:extLst>
                </a:gridCol>
                <a:gridCol w="1337471">
                  <a:extLst>
                    <a:ext uri="{9D8B030D-6E8A-4147-A177-3AD203B41FA5}">
                      <a16:colId xmlns:a16="http://schemas.microsoft.com/office/drawing/2014/main" val="20006"/>
                    </a:ext>
                  </a:extLst>
                </a:gridCol>
                <a:gridCol w="1313943">
                  <a:extLst>
                    <a:ext uri="{9D8B030D-6E8A-4147-A177-3AD203B41FA5}">
                      <a16:colId xmlns:a16="http://schemas.microsoft.com/office/drawing/2014/main" val="20007"/>
                    </a:ext>
                  </a:extLst>
                </a:gridCol>
              </a:tblGrid>
              <a:tr h="537835">
                <a:tc>
                  <a:txBody>
                    <a:bodyPr/>
                    <a:lstStyle/>
                    <a:p>
                      <a:pPr algn="r">
                        <a:lnSpc>
                          <a:spcPct val="115000"/>
                        </a:lnSpc>
                        <a:spcAft>
                          <a:spcPts val="0"/>
                        </a:spcAft>
                      </a:pPr>
                      <a:r>
                        <a:rPr lang="es-PY" sz="1400" dirty="0">
                          <a:solidFill>
                            <a:schemeClr val="tx1"/>
                          </a:solidFill>
                          <a:effectLst/>
                        </a:rPr>
                        <a:t> </a:t>
                      </a:r>
                      <a:endParaRPr lang="es-PY" sz="1600" dirty="0">
                        <a:solidFill>
                          <a:schemeClr val="tx1"/>
                        </a:solidFill>
                        <a:effectLst/>
                        <a:latin typeface="Calibri"/>
                        <a:ea typeface="Calibri"/>
                        <a:cs typeface="Times New Roman"/>
                      </a:endParaRPr>
                    </a:p>
                  </a:txBody>
                  <a:tcPr marL="66005" marR="66005" marT="0" marB="0" anchor="b"/>
                </a:tc>
                <a:tc gridSpan="4">
                  <a:txBody>
                    <a:bodyPr/>
                    <a:lstStyle/>
                    <a:p>
                      <a:pPr algn="ctr">
                        <a:lnSpc>
                          <a:spcPct val="115000"/>
                        </a:lnSpc>
                        <a:spcAft>
                          <a:spcPts val="0"/>
                        </a:spcAft>
                      </a:pPr>
                      <a:r>
                        <a:rPr lang="es-PY" sz="1800" dirty="0">
                          <a:solidFill>
                            <a:schemeClr val="tx1"/>
                          </a:solidFill>
                          <a:effectLst/>
                        </a:rPr>
                        <a:t>RESUMEN DE PRESUPUESTO DE INGRESOS POR F.F. y O.F.</a:t>
                      </a:r>
                      <a:endParaRPr lang="es-PY" sz="1800" dirty="0">
                        <a:solidFill>
                          <a:schemeClr val="tx1"/>
                        </a:solidFill>
                        <a:effectLst/>
                        <a:latin typeface="Calibri"/>
                        <a:ea typeface="Calibri"/>
                        <a:cs typeface="Times New Roman"/>
                      </a:endParaRPr>
                    </a:p>
                  </a:txBody>
                  <a:tcPr marL="66005" marR="66005" marT="0" marB="0" anchor="ctr"/>
                </a:tc>
                <a:tc hMerge="1">
                  <a:txBody>
                    <a:bodyPr/>
                    <a:lstStyle/>
                    <a:p>
                      <a:endParaRPr lang="es-PY"/>
                    </a:p>
                  </a:txBody>
                  <a:tcPr/>
                </a:tc>
                <a:tc hMerge="1">
                  <a:txBody>
                    <a:bodyPr/>
                    <a:lstStyle/>
                    <a:p>
                      <a:endParaRPr lang="es-PY"/>
                    </a:p>
                  </a:txBody>
                  <a:tcPr/>
                </a:tc>
                <a:tc hMerge="1">
                  <a:txBody>
                    <a:bodyPr/>
                    <a:lstStyle/>
                    <a:p>
                      <a:endParaRPr lang="es-PY"/>
                    </a:p>
                  </a:txBody>
                  <a:tcPr/>
                </a:tc>
                <a:tc>
                  <a:txBody>
                    <a:bodyPr/>
                    <a:lstStyle/>
                    <a:p>
                      <a:pPr algn="ctr">
                        <a:lnSpc>
                          <a:spcPct val="115000"/>
                        </a:lnSpc>
                        <a:spcAft>
                          <a:spcPts val="0"/>
                        </a:spcAft>
                      </a:pPr>
                      <a:r>
                        <a:rPr lang="es-PY" sz="1800" dirty="0">
                          <a:solidFill>
                            <a:schemeClr val="tx1"/>
                          </a:solidFill>
                          <a:effectLst/>
                        </a:rPr>
                        <a:t>Presupuestado</a:t>
                      </a:r>
                      <a:endParaRPr lang="es-PY" sz="18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800" dirty="0">
                          <a:solidFill>
                            <a:schemeClr val="tx1"/>
                          </a:solidFill>
                          <a:effectLst/>
                        </a:rPr>
                        <a:t> Ingresado </a:t>
                      </a:r>
                      <a:endParaRPr lang="es-PY" sz="18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800" dirty="0">
                          <a:solidFill>
                            <a:schemeClr val="tx1"/>
                          </a:solidFill>
                          <a:effectLst/>
                        </a:rPr>
                        <a:t> % de </a:t>
                      </a:r>
                      <a:r>
                        <a:rPr lang="es-PY" sz="1800" dirty="0" err="1">
                          <a:solidFill>
                            <a:schemeClr val="tx1"/>
                          </a:solidFill>
                          <a:effectLst/>
                        </a:rPr>
                        <a:t>Ejec</a:t>
                      </a:r>
                      <a:r>
                        <a:rPr lang="es-PY" sz="1800" dirty="0">
                          <a:solidFill>
                            <a:schemeClr val="tx1"/>
                          </a:solidFill>
                          <a:effectLst/>
                        </a:rPr>
                        <a:t>. </a:t>
                      </a:r>
                      <a:endParaRPr lang="es-PY" sz="1800" dirty="0">
                        <a:solidFill>
                          <a:schemeClr val="tx1"/>
                        </a:solidFill>
                        <a:effectLst/>
                        <a:latin typeface="Calibri"/>
                        <a:ea typeface="Calibri"/>
                        <a:cs typeface="Times New Roman"/>
                      </a:endParaRPr>
                    </a:p>
                  </a:txBody>
                  <a:tcPr marL="66005" marR="66005" marT="0" marB="0" anchor="ctr"/>
                </a:tc>
                <a:extLst>
                  <a:ext uri="{0D108BD9-81ED-4DB2-BD59-A6C34878D82A}">
                    <a16:rowId xmlns:a16="http://schemas.microsoft.com/office/drawing/2014/main" val="10000"/>
                  </a:ext>
                </a:extLst>
              </a:tr>
              <a:tr h="507958">
                <a:tc>
                  <a:txBody>
                    <a:bodyPr/>
                    <a:lstStyle/>
                    <a:p>
                      <a:pPr algn="r">
                        <a:lnSpc>
                          <a:spcPct val="115000"/>
                        </a:lnSpc>
                        <a:spcAft>
                          <a:spcPts val="0"/>
                        </a:spcAft>
                      </a:pPr>
                      <a:r>
                        <a:rPr lang="es-PY" sz="1400" dirty="0">
                          <a:solidFill>
                            <a:schemeClr val="tx1"/>
                          </a:solidFill>
                          <a:effectLst/>
                        </a:rPr>
                        <a:t> </a:t>
                      </a:r>
                      <a:endParaRPr lang="es-PY" sz="1600" dirty="0">
                        <a:solidFill>
                          <a:schemeClr val="tx1"/>
                        </a:solidFill>
                        <a:effectLst/>
                        <a:latin typeface="Calibri"/>
                        <a:ea typeface="Calibri"/>
                        <a:cs typeface="Times New Roman"/>
                      </a:endParaRPr>
                    </a:p>
                  </a:txBody>
                  <a:tcPr marL="66005" marR="66005" marT="0" marB="0" anchor="b"/>
                </a:tc>
                <a:tc>
                  <a:txBody>
                    <a:bodyPr/>
                    <a:lstStyle/>
                    <a:p>
                      <a:pPr algn="ctr">
                        <a:lnSpc>
                          <a:spcPct val="115000"/>
                        </a:lnSpc>
                        <a:spcAft>
                          <a:spcPts val="0"/>
                        </a:spcAft>
                      </a:pPr>
                      <a:r>
                        <a:rPr lang="es-PY" sz="1500" dirty="0">
                          <a:solidFill>
                            <a:schemeClr val="tx1"/>
                          </a:solidFill>
                          <a:effectLst/>
                        </a:rPr>
                        <a:t>30</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dirty="0">
                          <a:solidFill>
                            <a:schemeClr val="tx1"/>
                          </a:solidFill>
                          <a:effectLst/>
                        </a:rPr>
                        <a:t>001</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a:solidFill>
                            <a:schemeClr val="tx1"/>
                          </a:solidFill>
                          <a:effectLst/>
                        </a:rPr>
                        <a:t> </a:t>
                      </a:r>
                      <a:endParaRPr lang="es-PY" sz="1500">
                        <a:solidFill>
                          <a:schemeClr val="tx1"/>
                        </a:solidFill>
                        <a:effectLst/>
                        <a:latin typeface="Calibri"/>
                        <a:ea typeface="Calibri"/>
                        <a:cs typeface="Times New Roman"/>
                      </a:endParaRPr>
                    </a:p>
                  </a:txBody>
                  <a:tcPr marL="66005" marR="66005" marT="0" marB="0" anchor="ctr"/>
                </a:tc>
                <a:tc>
                  <a:txBody>
                    <a:bodyPr/>
                    <a:lstStyle/>
                    <a:p>
                      <a:pPr algn="l">
                        <a:lnSpc>
                          <a:spcPct val="115000"/>
                        </a:lnSpc>
                        <a:spcAft>
                          <a:spcPts val="0"/>
                        </a:spcAft>
                      </a:pPr>
                      <a:r>
                        <a:rPr lang="es-PY" sz="1500" dirty="0">
                          <a:solidFill>
                            <a:schemeClr val="tx1"/>
                          </a:solidFill>
                          <a:effectLst/>
                        </a:rPr>
                        <a:t>Recurso Genuino</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dirty="0" smtClean="0">
                          <a:solidFill>
                            <a:schemeClr val="tx1"/>
                          </a:solidFill>
                          <a:effectLst/>
                        </a:rPr>
                        <a:t>1.993.261.948</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dirty="0" smtClean="0">
                          <a:solidFill>
                            <a:schemeClr val="tx1"/>
                          </a:solidFill>
                          <a:effectLst/>
                        </a:rPr>
                        <a:t>1.701.111.206</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dirty="0" smtClean="0">
                          <a:solidFill>
                            <a:schemeClr val="tx1"/>
                          </a:solidFill>
                          <a:effectLst/>
                        </a:rPr>
                        <a:t>72        </a:t>
                      </a:r>
                      <a:endParaRPr lang="es-PY" sz="1500" dirty="0">
                        <a:solidFill>
                          <a:schemeClr val="tx1"/>
                        </a:solidFill>
                        <a:effectLst/>
                        <a:latin typeface="Calibri"/>
                        <a:ea typeface="Calibri"/>
                        <a:cs typeface="Times New Roman"/>
                      </a:endParaRPr>
                    </a:p>
                  </a:txBody>
                  <a:tcPr marL="66005" marR="66005" marT="0" marB="0" anchor="ctr"/>
                </a:tc>
                <a:extLst>
                  <a:ext uri="{0D108BD9-81ED-4DB2-BD59-A6C34878D82A}">
                    <a16:rowId xmlns:a16="http://schemas.microsoft.com/office/drawing/2014/main" val="10002"/>
                  </a:ext>
                </a:extLst>
              </a:tr>
              <a:tr h="507958">
                <a:tc>
                  <a:txBody>
                    <a:bodyPr/>
                    <a:lstStyle/>
                    <a:p>
                      <a:pPr algn="r">
                        <a:lnSpc>
                          <a:spcPct val="115000"/>
                        </a:lnSpc>
                        <a:spcAft>
                          <a:spcPts val="0"/>
                        </a:spcAft>
                      </a:pPr>
                      <a:r>
                        <a:rPr lang="es-PY" sz="1400" dirty="0">
                          <a:solidFill>
                            <a:schemeClr val="tx1"/>
                          </a:solidFill>
                          <a:effectLst/>
                        </a:rPr>
                        <a:t> </a:t>
                      </a:r>
                      <a:endParaRPr lang="es-PY" sz="1600" dirty="0">
                        <a:solidFill>
                          <a:schemeClr val="tx1"/>
                        </a:solidFill>
                        <a:effectLst/>
                        <a:latin typeface="Calibri"/>
                        <a:ea typeface="Calibri"/>
                        <a:cs typeface="Times New Roman"/>
                      </a:endParaRPr>
                    </a:p>
                  </a:txBody>
                  <a:tcPr marL="66005" marR="66005" marT="0" marB="0" anchor="b"/>
                </a:tc>
                <a:tc>
                  <a:txBody>
                    <a:bodyPr/>
                    <a:lstStyle/>
                    <a:p>
                      <a:pPr algn="ctr">
                        <a:lnSpc>
                          <a:spcPct val="115000"/>
                        </a:lnSpc>
                        <a:spcAft>
                          <a:spcPts val="0"/>
                        </a:spcAft>
                      </a:pPr>
                      <a:r>
                        <a:rPr lang="es-PY" sz="1500">
                          <a:solidFill>
                            <a:schemeClr val="tx1"/>
                          </a:solidFill>
                          <a:effectLst/>
                        </a:rPr>
                        <a:t>30</a:t>
                      </a:r>
                      <a:endParaRPr lang="es-PY" sz="150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a:solidFill>
                            <a:schemeClr val="tx1"/>
                          </a:solidFill>
                          <a:effectLst/>
                        </a:rPr>
                        <a:t>003</a:t>
                      </a:r>
                      <a:endParaRPr lang="es-PY" sz="150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a:solidFill>
                            <a:schemeClr val="tx1"/>
                          </a:solidFill>
                          <a:effectLst/>
                        </a:rPr>
                        <a:t> </a:t>
                      </a:r>
                      <a:endParaRPr lang="es-PY" sz="1500">
                        <a:solidFill>
                          <a:schemeClr val="tx1"/>
                        </a:solidFill>
                        <a:effectLst/>
                        <a:latin typeface="Calibri"/>
                        <a:ea typeface="Calibri"/>
                        <a:cs typeface="Times New Roman"/>
                      </a:endParaRPr>
                    </a:p>
                  </a:txBody>
                  <a:tcPr marL="66005" marR="66005" marT="0" marB="0" anchor="ctr"/>
                </a:tc>
                <a:tc>
                  <a:txBody>
                    <a:bodyPr/>
                    <a:lstStyle/>
                    <a:p>
                      <a:pPr algn="l">
                        <a:lnSpc>
                          <a:spcPct val="115000"/>
                        </a:lnSpc>
                        <a:spcAft>
                          <a:spcPts val="0"/>
                        </a:spcAft>
                      </a:pPr>
                      <a:r>
                        <a:rPr lang="es-PY" sz="1500" dirty="0">
                          <a:solidFill>
                            <a:schemeClr val="tx1"/>
                          </a:solidFill>
                          <a:effectLst/>
                        </a:rPr>
                        <a:t>FONACIDE</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dirty="0" smtClean="0">
                          <a:solidFill>
                            <a:schemeClr val="tx1"/>
                          </a:solidFill>
                          <a:effectLst/>
                        </a:rPr>
                        <a:t>707.270.371</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dirty="0" smtClean="0">
                          <a:solidFill>
                            <a:schemeClr val="tx1"/>
                          </a:solidFill>
                          <a:effectLst/>
                        </a:rPr>
                        <a:t>440.883.296</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dirty="0" smtClean="0">
                          <a:solidFill>
                            <a:schemeClr val="tx1"/>
                          </a:solidFill>
                          <a:effectLst/>
                        </a:rPr>
                        <a:t>62</a:t>
                      </a:r>
                      <a:endParaRPr lang="es-PY" sz="1500" dirty="0">
                        <a:solidFill>
                          <a:schemeClr val="tx1"/>
                        </a:solidFill>
                        <a:effectLst/>
                        <a:latin typeface="Calibri"/>
                        <a:ea typeface="Calibri"/>
                        <a:cs typeface="Times New Roman"/>
                      </a:endParaRPr>
                    </a:p>
                  </a:txBody>
                  <a:tcPr marL="66005" marR="66005" marT="0" marB="0" anchor="ctr"/>
                </a:tc>
                <a:extLst>
                  <a:ext uri="{0D108BD9-81ED-4DB2-BD59-A6C34878D82A}">
                    <a16:rowId xmlns:a16="http://schemas.microsoft.com/office/drawing/2014/main" val="10003"/>
                  </a:ext>
                </a:extLst>
              </a:tr>
              <a:tr h="507958">
                <a:tc>
                  <a:txBody>
                    <a:bodyPr/>
                    <a:lstStyle/>
                    <a:p>
                      <a:pPr algn="r">
                        <a:lnSpc>
                          <a:spcPct val="115000"/>
                        </a:lnSpc>
                        <a:spcAft>
                          <a:spcPts val="0"/>
                        </a:spcAft>
                      </a:pPr>
                      <a:r>
                        <a:rPr lang="es-PY" sz="1400" dirty="0">
                          <a:solidFill>
                            <a:schemeClr val="tx1"/>
                          </a:solidFill>
                          <a:effectLst/>
                        </a:rPr>
                        <a:t> </a:t>
                      </a:r>
                      <a:endParaRPr lang="es-PY" sz="1600" dirty="0">
                        <a:solidFill>
                          <a:schemeClr val="tx1"/>
                        </a:solidFill>
                        <a:effectLst/>
                        <a:latin typeface="Calibri"/>
                        <a:ea typeface="Calibri"/>
                        <a:cs typeface="Times New Roman"/>
                      </a:endParaRPr>
                    </a:p>
                  </a:txBody>
                  <a:tcPr marL="66005" marR="66005" marT="0" marB="0" anchor="b"/>
                </a:tc>
                <a:tc>
                  <a:txBody>
                    <a:bodyPr/>
                    <a:lstStyle/>
                    <a:p>
                      <a:pPr algn="ctr">
                        <a:lnSpc>
                          <a:spcPct val="115000"/>
                        </a:lnSpc>
                        <a:spcAft>
                          <a:spcPts val="0"/>
                        </a:spcAft>
                      </a:pPr>
                      <a:r>
                        <a:rPr lang="es-PY" sz="1500">
                          <a:solidFill>
                            <a:schemeClr val="tx1"/>
                          </a:solidFill>
                          <a:effectLst/>
                        </a:rPr>
                        <a:t>30</a:t>
                      </a:r>
                      <a:endParaRPr lang="es-PY" sz="150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a:solidFill>
                            <a:schemeClr val="tx1"/>
                          </a:solidFill>
                          <a:effectLst/>
                        </a:rPr>
                        <a:t>007</a:t>
                      </a:r>
                      <a:endParaRPr lang="es-PY" sz="150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dirty="0">
                          <a:solidFill>
                            <a:schemeClr val="tx1"/>
                          </a:solidFill>
                          <a:effectLst/>
                        </a:rPr>
                        <a:t> </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l">
                        <a:lnSpc>
                          <a:spcPct val="115000"/>
                        </a:lnSpc>
                        <a:spcAft>
                          <a:spcPts val="0"/>
                        </a:spcAft>
                      </a:pPr>
                      <a:r>
                        <a:rPr lang="es-PY" sz="1500" dirty="0">
                          <a:solidFill>
                            <a:schemeClr val="tx1"/>
                          </a:solidFill>
                          <a:effectLst/>
                        </a:rPr>
                        <a:t>Recurso de Juegos de Azar</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dirty="0" smtClean="0">
                          <a:solidFill>
                            <a:schemeClr val="tx1"/>
                          </a:solidFill>
                          <a:effectLst/>
                        </a:rPr>
                        <a:t>35.000.000</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dirty="0" smtClean="0">
                          <a:solidFill>
                            <a:schemeClr val="tx1"/>
                          </a:solidFill>
                          <a:effectLst/>
                        </a:rPr>
                        <a:t>23.803.360</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dirty="0" smtClean="0">
                          <a:solidFill>
                            <a:schemeClr val="tx1"/>
                          </a:solidFill>
                          <a:effectLst/>
                        </a:rPr>
                        <a:t>68 </a:t>
                      </a:r>
                      <a:endParaRPr lang="es-PY" sz="1500" dirty="0">
                        <a:solidFill>
                          <a:schemeClr val="tx1"/>
                        </a:solidFill>
                        <a:effectLst/>
                        <a:latin typeface="Calibri"/>
                        <a:ea typeface="Calibri"/>
                        <a:cs typeface="Times New Roman"/>
                      </a:endParaRPr>
                    </a:p>
                  </a:txBody>
                  <a:tcPr marL="66005" marR="66005" marT="0" marB="0" anchor="ctr"/>
                </a:tc>
                <a:extLst>
                  <a:ext uri="{0D108BD9-81ED-4DB2-BD59-A6C34878D82A}">
                    <a16:rowId xmlns:a16="http://schemas.microsoft.com/office/drawing/2014/main" val="10004"/>
                  </a:ext>
                </a:extLst>
              </a:tr>
              <a:tr h="507958">
                <a:tc>
                  <a:txBody>
                    <a:bodyPr/>
                    <a:lstStyle/>
                    <a:p>
                      <a:pPr algn="r">
                        <a:lnSpc>
                          <a:spcPct val="115000"/>
                        </a:lnSpc>
                        <a:spcAft>
                          <a:spcPts val="0"/>
                        </a:spcAft>
                      </a:pPr>
                      <a:r>
                        <a:rPr lang="es-PY" sz="1400" dirty="0">
                          <a:solidFill>
                            <a:schemeClr val="tx1"/>
                          </a:solidFill>
                          <a:effectLst/>
                        </a:rPr>
                        <a:t> </a:t>
                      </a:r>
                      <a:endParaRPr lang="es-PY" sz="1600" dirty="0">
                        <a:solidFill>
                          <a:schemeClr val="tx1"/>
                        </a:solidFill>
                        <a:effectLst/>
                        <a:latin typeface="Calibri"/>
                        <a:ea typeface="Calibri"/>
                        <a:cs typeface="Times New Roman"/>
                      </a:endParaRPr>
                    </a:p>
                  </a:txBody>
                  <a:tcPr marL="66005" marR="66005" marT="0" marB="0" anchor="b"/>
                </a:tc>
                <a:tc>
                  <a:txBody>
                    <a:bodyPr/>
                    <a:lstStyle/>
                    <a:p>
                      <a:pPr algn="ctr">
                        <a:lnSpc>
                          <a:spcPct val="115000"/>
                        </a:lnSpc>
                        <a:spcAft>
                          <a:spcPts val="0"/>
                        </a:spcAft>
                      </a:pPr>
                      <a:r>
                        <a:rPr lang="es-PY" sz="1500">
                          <a:solidFill>
                            <a:schemeClr val="tx1"/>
                          </a:solidFill>
                          <a:effectLst/>
                        </a:rPr>
                        <a:t>30</a:t>
                      </a:r>
                      <a:endParaRPr lang="es-PY" sz="150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a:solidFill>
                            <a:schemeClr val="tx1"/>
                          </a:solidFill>
                          <a:effectLst/>
                        </a:rPr>
                        <a:t>010</a:t>
                      </a:r>
                      <a:endParaRPr lang="es-PY" sz="150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a:solidFill>
                            <a:schemeClr val="tx1"/>
                          </a:solidFill>
                          <a:effectLst/>
                        </a:rPr>
                        <a:t> </a:t>
                      </a:r>
                      <a:endParaRPr lang="es-PY" sz="1500">
                        <a:solidFill>
                          <a:schemeClr val="tx1"/>
                        </a:solidFill>
                        <a:effectLst/>
                        <a:latin typeface="Calibri"/>
                        <a:ea typeface="Calibri"/>
                        <a:cs typeface="Times New Roman"/>
                      </a:endParaRPr>
                    </a:p>
                  </a:txBody>
                  <a:tcPr marL="66005" marR="66005" marT="0" marB="0" anchor="ctr"/>
                </a:tc>
                <a:tc>
                  <a:txBody>
                    <a:bodyPr/>
                    <a:lstStyle/>
                    <a:p>
                      <a:pPr algn="l">
                        <a:lnSpc>
                          <a:spcPct val="115000"/>
                        </a:lnSpc>
                        <a:spcAft>
                          <a:spcPts val="0"/>
                        </a:spcAft>
                      </a:pPr>
                      <a:r>
                        <a:rPr lang="es-PY" sz="1500" dirty="0">
                          <a:solidFill>
                            <a:schemeClr val="tx1"/>
                          </a:solidFill>
                          <a:effectLst/>
                        </a:rPr>
                        <a:t>Donaciones Corrientes - </a:t>
                      </a:r>
                      <a:r>
                        <a:rPr lang="es-PY" sz="1500" dirty="0" err="1">
                          <a:solidFill>
                            <a:schemeClr val="tx1"/>
                          </a:solidFill>
                          <a:effectLst/>
                        </a:rPr>
                        <a:t>Yacyreta</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dirty="0" smtClean="0">
                          <a:solidFill>
                            <a:schemeClr val="tx1"/>
                          </a:solidFill>
                          <a:effectLst/>
                        </a:rPr>
                        <a:t>89.471.200</a:t>
                      </a:r>
                    </a:p>
                  </a:txBody>
                  <a:tcPr marL="66005" marR="66005" marT="0" marB="0" anchor="ctr"/>
                </a:tc>
                <a:tc>
                  <a:txBody>
                    <a:bodyPr/>
                    <a:lstStyle/>
                    <a:p>
                      <a:pPr algn="ctr">
                        <a:lnSpc>
                          <a:spcPct val="115000"/>
                        </a:lnSpc>
                        <a:spcAft>
                          <a:spcPts val="0"/>
                        </a:spcAft>
                      </a:pPr>
                      <a:r>
                        <a:rPr lang="es-PY" sz="1500" dirty="0" smtClean="0">
                          <a:solidFill>
                            <a:schemeClr val="tx1"/>
                          </a:solidFill>
                          <a:effectLst/>
                        </a:rPr>
                        <a:t>89.471.200</a:t>
                      </a:r>
                      <a:endParaRPr lang="es-PY" sz="1500" dirty="0">
                        <a:solidFill>
                          <a:schemeClr val="tx1"/>
                        </a:solidFill>
                        <a:effectLst/>
                      </a:endParaRPr>
                    </a:p>
                  </a:txBody>
                  <a:tcPr marL="66005" marR="66005" marT="0" marB="0" anchor="ctr"/>
                </a:tc>
                <a:tc>
                  <a:txBody>
                    <a:bodyPr/>
                    <a:lstStyle/>
                    <a:p>
                      <a:pPr algn="ctr">
                        <a:lnSpc>
                          <a:spcPct val="115000"/>
                        </a:lnSpc>
                        <a:spcAft>
                          <a:spcPts val="0"/>
                        </a:spcAft>
                      </a:pPr>
                      <a:r>
                        <a:rPr lang="es-PY" sz="1500" dirty="0">
                          <a:solidFill>
                            <a:schemeClr val="tx1"/>
                          </a:solidFill>
                          <a:effectLst/>
                        </a:rPr>
                        <a:t> </a:t>
                      </a:r>
                      <a:r>
                        <a:rPr lang="es-PY" sz="1500" dirty="0" smtClean="0">
                          <a:solidFill>
                            <a:schemeClr val="tx1"/>
                          </a:solidFill>
                          <a:effectLst/>
                        </a:rPr>
                        <a:t>100</a:t>
                      </a:r>
                      <a:endParaRPr lang="es-PY" sz="1500" dirty="0">
                        <a:solidFill>
                          <a:schemeClr val="tx1"/>
                        </a:solidFill>
                        <a:effectLst/>
                        <a:latin typeface="Calibri"/>
                        <a:ea typeface="Calibri"/>
                        <a:cs typeface="Times New Roman"/>
                      </a:endParaRPr>
                    </a:p>
                  </a:txBody>
                  <a:tcPr marL="66005" marR="66005" marT="0" marB="0" anchor="ctr"/>
                </a:tc>
                <a:extLst>
                  <a:ext uri="{0D108BD9-81ED-4DB2-BD59-A6C34878D82A}">
                    <a16:rowId xmlns:a16="http://schemas.microsoft.com/office/drawing/2014/main" val="10006"/>
                  </a:ext>
                </a:extLst>
              </a:tr>
              <a:tr h="507958">
                <a:tc>
                  <a:txBody>
                    <a:bodyPr/>
                    <a:lstStyle/>
                    <a:p>
                      <a:pPr algn="r">
                        <a:lnSpc>
                          <a:spcPct val="115000"/>
                        </a:lnSpc>
                        <a:spcAft>
                          <a:spcPts val="0"/>
                        </a:spcAft>
                      </a:pPr>
                      <a:r>
                        <a:rPr lang="es-PY" sz="1400" dirty="0">
                          <a:solidFill>
                            <a:schemeClr val="tx1"/>
                          </a:solidFill>
                          <a:effectLst/>
                        </a:rPr>
                        <a:t> </a:t>
                      </a:r>
                      <a:endParaRPr lang="es-PY" sz="1600" dirty="0">
                        <a:solidFill>
                          <a:schemeClr val="tx1"/>
                        </a:solidFill>
                        <a:effectLst/>
                        <a:latin typeface="Calibri"/>
                        <a:ea typeface="Calibri"/>
                        <a:cs typeface="Times New Roman"/>
                      </a:endParaRPr>
                    </a:p>
                  </a:txBody>
                  <a:tcPr marL="66005" marR="66005" marT="0" marB="0" anchor="b"/>
                </a:tc>
                <a:tc>
                  <a:txBody>
                    <a:bodyPr/>
                    <a:lstStyle/>
                    <a:p>
                      <a:pPr algn="ctr">
                        <a:lnSpc>
                          <a:spcPct val="115000"/>
                        </a:lnSpc>
                        <a:spcAft>
                          <a:spcPts val="0"/>
                        </a:spcAft>
                      </a:pPr>
                      <a:r>
                        <a:rPr lang="es-PY" sz="1500">
                          <a:solidFill>
                            <a:schemeClr val="tx1"/>
                          </a:solidFill>
                          <a:effectLst/>
                        </a:rPr>
                        <a:t>30</a:t>
                      </a:r>
                      <a:endParaRPr lang="es-PY" sz="150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a:solidFill>
                            <a:schemeClr val="tx1"/>
                          </a:solidFill>
                          <a:effectLst/>
                        </a:rPr>
                        <a:t>011</a:t>
                      </a:r>
                      <a:endParaRPr lang="es-PY" sz="150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a:solidFill>
                            <a:schemeClr val="tx1"/>
                          </a:solidFill>
                          <a:effectLst/>
                        </a:rPr>
                        <a:t> </a:t>
                      </a:r>
                      <a:endParaRPr lang="es-PY" sz="1500">
                        <a:solidFill>
                          <a:schemeClr val="tx1"/>
                        </a:solidFill>
                        <a:effectLst/>
                        <a:latin typeface="Calibri"/>
                        <a:ea typeface="Calibri"/>
                        <a:cs typeface="Times New Roman"/>
                      </a:endParaRPr>
                    </a:p>
                  </a:txBody>
                  <a:tcPr marL="66005" marR="66005" marT="0" marB="0" anchor="ctr"/>
                </a:tc>
                <a:tc>
                  <a:txBody>
                    <a:bodyPr/>
                    <a:lstStyle/>
                    <a:p>
                      <a:pPr algn="l">
                        <a:lnSpc>
                          <a:spcPct val="115000"/>
                        </a:lnSpc>
                        <a:spcAft>
                          <a:spcPts val="0"/>
                        </a:spcAft>
                      </a:pPr>
                      <a:r>
                        <a:rPr lang="es-PY" sz="1500" dirty="0">
                          <a:solidFill>
                            <a:schemeClr val="tx1"/>
                          </a:solidFill>
                          <a:effectLst/>
                        </a:rPr>
                        <a:t>Recurso de Royalties y Compensaciones</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dirty="0" smtClean="0">
                          <a:solidFill>
                            <a:schemeClr val="tx1"/>
                          </a:solidFill>
                          <a:effectLst/>
                        </a:rPr>
                        <a:t>2.311.879.919</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dirty="0" smtClean="0">
                          <a:solidFill>
                            <a:schemeClr val="tx1"/>
                          </a:solidFill>
                          <a:effectLst/>
                        </a:rPr>
                        <a:t>1.154.949.938</a:t>
                      </a:r>
                      <a:endParaRPr lang="es-PY" sz="1500"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dirty="0" smtClean="0">
                          <a:solidFill>
                            <a:schemeClr val="tx1"/>
                          </a:solidFill>
                          <a:effectLst/>
                        </a:rPr>
                        <a:t>49,95</a:t>
                      </a:r>
                      <a:endParaRPr lang="es-PY" sz="1500" dirty="0">
                        <a:solidFill>
                          <a:schemeClr val="tx1"/>
                        </a:solidFill>
                        <a:effectLst/>
                        <a:latin typeface="Calibri"/>
                        <a:ea typeface="Calibri"/>
                        <a:cs typeface="Times New Roman"/>
                      </a:endParaRPr>
                    </a:p>
                  </a:txBody>
                  <a:tcPr marL="66005" marR="66005" marT="0" marB="0" anchor="ctr"/>
                </a:tc>
                <a:extLst>
                  <a:ext uri="{0D108BD9-81ED-4DB2-BD59-A6C34878D82A}">
                    <a16:rowId xmlns:a16="http://schemas.microsoft.com/office/drawing/2014/main" val="10007"/>
                  </a:ext>
                </a:extLst>
              </a:tr>
              <a:tr h="537835">
                <a:tc gridSpan="5">
                  <a:txBody>
                    <a:bodyPr/>
                    <a:lstStyle/>
                    <a:p>
                      <a:pPr algn="ctr">
                        <a:lnSpc>
                          <a:spcPct val="115000"/>
                        </a:lnSpc>
                        <a:spcAft>
                          <a:spcPts val="0"/>
                        </a:spcAft>
                      </a:pPr>
                      <a:r>
                        <a:rPr lang="es-PY" sz="1500" dirty="0">
                          <a:solidFill>
                            <a:schemeClr val="tx1"/>
                          </a:solidFill>
                          <a:effectLst/>
                        </a:rPr>
                        <a:t> </a:t>
                      </a:r>
                      <a:r>
                        <a:rPr lang="es-PY" sz="2000" b="1" dirty="0" smtClean="0">
                          <a:solidFill>
                            <a:schemeClr val="tx1"/>
                          </a:solidFill>
                          <a:effectLst/>
                        </a:rPr>
                        <a:t>TOTAL </a:t>
                      </a:r>
                      <a:r>
                        <a:rPr lang="es-PY" sz="2000" b="1" dirty="0">
                          <a:solidFill>
                            <a:schemeClr val="tx1"/>
                          </a:solidFill>
                          <a:effectLst/>
                        </a:rPr>
                        <a:t>DE INGRESOS</a:t>
                      </a:r>
                      <a:endParaRPr lang="es-PY" sz="2000" b="1" dirty="0">
                        <a:solidFill>
                          <a:schemeClr val="tx1"/>
                        </a:solidFill>
                        <a:effectLst/>
                        <a:latin typeface="Calibri"/>
                        <a:ea typeface="Calibri"/>
                        <a:cs typeface="Times New Roman"/>
                      </a:endParaRPr>
                    </a:p>
                  </a:txBody>
                  <a:tcPr marL="66005" marR="66005" marT="0" marB="0" anchor="ctr"/>
                </a:tc>
                <a:tc hMerge="1">
                  <a:txBody>
                    <a:bodyPr/>
                    <a:lstStyle/>
                    <a:p>
                      <a:pPr algn="l">
                        <a:lnSpc>
                          <a:spcPct val="115000"/>
                        </a:lnSpc>
                        <a:spcAft>
                          <a:spcPts val="0"/>
                        </a:spcAft>
                      </a:pPr>
                      <a:endParaRPr lang="es-PY" sz="1500">
                        <a:solidFill>
                          <a:schemeClr val="tx1"/>
                        </a:solidFill>
                        <a:effectLst/>
                        <a:latin typeface="Calibri"/>
                        <a:ea typeface="Calibri"/>
                        <a:cs typeface="Times New Roman"/>
                      </a:endParaRPr>
                    </a:p>
                  </a:txBody>
                  <a:tcPr marL="66005" marR="66005" marT="0" marB="0" anchor="b"/>
                </a:tc>
                <a:tc hMerge="1">
                  <a:txBody>
                    <a:bodyPr/>
                    <a:lstStyle/>
                    <a:p>
                      <a:pPr algn="l">
                        <a:lnSpc>
                          <a:spcPct val="115000"/>
                        </a:lnSpc>
                        <a:spcAft>
                          <a:spcPts val="0"/>
                        </a:spcAft>
                      </a:pPr>
                      <a:endParaRPr lang="es-PY" sz="1500" dirty="0">
                        <a:solidFill>
                          <a:schemeClr val="tx1"/>
                        </a:solidFill>
                        <a:effectLst/>
                        <a:latin typeface="Calibri"/>
                        <a:ea typeface="Calibri"/>
                        <a:cs typeface="Times New Roman"/>
                      </a:endParaRPr>
                    </a:p>
                  </a:txBody>
                  <a:tcPr marL="66005" marR="66005" marT="0" marB="0" anchor="b"/>
                </a:tc>
                <a:tc hMerge="1">
                  <a:txBody>
                    <a:bodyPr/>
                    <a:lstStyle/>
                    <a:p>
                      <a:pPr algn="l">
                        <a:lnSpc>
                          <a:spcPct val="115000"/>
                        </a:lnSpc>
                        <a:spcAft>
                          <a:spcPts val="0"/>
                        </a:spcAft>
                      </a:pPr>
                      <a:endParaRPr lang="es-PY" sz="2000" b="1" dirty="0">
                        <a:solidFill>
                          <a:schemeClr val="tx1"/>
                        </a:solidFill>
                        <a:effectLst/>
                        <a:latin typeface="Calibri"/>
                        <a:ea typeface="Calibri"/>
                        <a:cs typeface="Times New Roman"/>
                      </a:endParaRPr>
                    </a:p>
                  </a:txBody>
                  <a:tcPr marL="66005" marR="66005" marT="0" marB="0" anchor="ctr"/>
                </a:tc>
                <a:tc hMerge="1">
                  <a:txBody>
                    <a:bodyPr/>
                    <a:lstStyle/>
                    <a:p>
                      <a:endParaRPr lang="es-PY"/>
                    </a:p>
                  </a:txBody>
                  <a:tcPr/>
                </a:tc>
                <a:tc>
                  <a:txBody>
                    <a:bodyPr/>
                    <a:lstStyle/>
                    <a:p>
                      <a:pPr algn="ctr">
                        <a:lnSpc>
                          <a:spcPct val="115000"/>
                        </a:lnSpc>
                        <a:spcAft>
                          <a:spcPts val="0"/>
                        </a:spcAft>
                      </a:pPr>
                      <a:r>
                        <a:rPr lang="es-PY" sz="1500" b="1" dirty="0" smtClean="0">
                          <a:solidFill>
                            <a:schemeClr val="tx1"/>
                          </a:solidFill>
                          <a:effectLst/>
                        </a:rPr>
                        <a:t>5.136.883.438</a:t>
                      </a:r>
                      <a:endParaRPr lang="es-PY" sz="1500" b="1"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b="1" dirty="0" smtClean="0">
                          <a:solidFill>
                            <a:schemeClr val="tx1"/>
                          </a:solidFill>
                          <a:effectLst/>
                        </a:rPr>
                        <a:t>3.410.219.000</a:t>
                      </a:r>
                      <a:endParaRPr lang="es-PY" sz="1500" b="1" dirty="0">
                        <a:solidFill>
                          <a:schemeClr val="tx1"/>
                        </a:solidFill>
                        <a:effectLst/>
                        <a:latin typeface="Calibri"/>
                        <a:ea typeface="Calibri"/>
                        <a:cs typeface="Times New Roman"/>
                      </a:endParaRPr>
                    </a:p>
                  </a:txBody>
                  <a:tcPr marL="66005" marR="66005" marT="0" marB="0" anchor="ctr"/>
                </a:tc>
                <a:tc>
                  <a:txBody>
                    <a:bodyPr/>
                    <a:lstStyle/>
                    <a:p>
                      <a:pPr algn="ctr">
                        <a:lnSpc>
                          <a:spcPct val="115000"/>
                        </a:lnSpc>
                        <a:spcAft>
                          <a:spcPts val="0"/>
                        </a:spcAft>
                      </a:pPr>
                      <a:r>
                        <a:rPr lang="es-PY" sz="1500" b="1" dirty="0" smtClean="0">
                          <a:solidFill>
                            <a:schemeClr val="tx1"/>
                          </a:solidFill>
                          <a:effectLst/>
                        </a:rPr>
                        <a:t>81,82 </a:t>
                      </a:r>
                      <a:endParaRPr lang="es-PY" sz="1500" b="1" dirty="0">
                        <a:solidFill>
                          <a:schemeClr val="tx1"/>
                        </a:solidFill>
                        <a:effectLst/>
                        <a:latin typeface="Calibri"/>
                        <a:ea typeface="Calibri"/>
                        <a:cs typeface="Times New Roman"/>
                      </a:endParaRPr>
                    </a:p>
                  </a:txBody>
                  <a:tcPr marL="66005" marR="66005" marT="0" marB="0" anchor="ct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4152857984"/>
              </p:ext>
            </p:extLst>
          </p:nvPr>
        </p:nvGraphicFramePr>
        <p:xfrm>
          <a:off x="1036960" y="8806"/>
          <a:ext cx="10118079" cy="476672"/>
        </p:xfrm>
        <a:graphic>
          <a:graphicData uri="http://schemas.openxmlformats.org/drawingml/2006/table">
            <a:tbl>
              <a:tblPr firstRow="1" bandRow="1">
                <a:tableStyleId>{5C22544A-7EE6-4342-B048-85BDC9FD1C3A}</a:tableStyleId>
              </a:tblPr>
              <a:tblGrid>
                <a:gridCol w="10118079">
                  <a:extLst>
                    <a:ext uri="{9D8B030D-6E8A-4147-A177-3AD203B41FA5}">
                      <a16:colId xmlns:a16="http://schemas.microsoft.com/office/drawing/2014/main" val="20000"/>
                    </a:ext>
                  </a:extLst>
                </a:gridCol>
              </a:tblGrid>
              <a:tr h="47667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PY" sz="2400" b="1" dirty="0" smtClean="0">
                          <a:solidFill>
                            <a:srgbClr val="BC0C0C"/>
                          </a:solidFill>
                          <a:latin typeface="Helvetica" panose="020B0604020202020204" pitchFamily="34" charset="0"/>
                          <a:cs typeface="Helvetica" panose="020B0604020202020204" pitchFamily="34" charset="0"/>
                        </a:rPr>
                        <a:t>GASTOS 2020 </a:t>
                      </a:r>
                      <a:endParaRPr lang="es-PY" sz="1400" dirty="0">
                        <a:solidFill>
                          <a:srgbClr val="BC0C0C"/>
                        </a:solidFill>
                        <a:latin typeface="Helvetica" panose="020B0604020202020204" pitchFamily="34" charset="0"/>
                        <a:cs typeface="Helvetica" panose="020B0604020202020204" pitchFamily="34" charset="0"/>
                      </a:endParaRPr>
                    </a:p>
                  </a:txBody>
                  <a:tcPr marL="91446" marR="91446" marT="45745" marB="45745" anchor="ctr"/>
                </a:tc>
                <a:extLst>
                  <a:ext uri="{0D108BD9-81ED-4DB2-BD59-A6C34878D82A}">
                    <a16:rowId xmlns:a16="http://schemas.microsoft.com/office/drawing/2014/main" val="10000"/>
                  </a:ext>
                </a:extLst>
              </a:tr>
            </a:tbl>
          </a:graphicData>
        </a:graphic>
      </p:graphicFrame>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1832" b="57011"/>
          <a:stretch/>
        </p:blipFill>
        <p:spPr>
          <a:xfrm>
            <a:off x="1036961" y="485478"/>
            <a:ext cx="10118079" cy="6327898"/>
          </a:xfrm>
          <a:prstGeom prst="rect">
            <a:avLst/>
          </a:prstGeom>
        </p:spPr>
      </p:pic>
    </p:spTree>
    <p:extLst>
      <p:ext uri="{BB962C8B-B14F-4D97-AF65-F5344CB8AC3E}">
        <p14:creationId xmlns:p14="http://schemas.microsoft.com/office/powerpoint/2010/main" val="1898468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62000"/>
          </a:srgbClr>
        </a:solidFill>
        <a:effectLst/>
      </p:bgPr>
    </p:bg>
    <p:spTree>
      <p:nvGrpSpPr>
        <p:cNvPr id="1" name=""/>
        <p:cNvGrpSpPr/>
        <p:nvPr/>
      </p:nvGrpSpPr>
      <p:grpSpPr>
        <a:xfrm>
          <a:off x="0" y="0"/>
          <a:ext cx="0" cy="0"/>
          <a:chOff x="0" y="0"/>
          <a:chExt cx="0" cy="0"/>
        </a:xfrm>
      </p:grpSpPr>
      <p:sp>
        <p:nvSpPr>
          <p:cNvPr id="10243" name="Marcador de contenido 2"/>
          <p:cNvSpPr>
            <a:spLocks noGrp="1"/>
          </p:cNvSpPr>
          <p:nvPr>
            <p:ph idx="1"/>
          </p:nvPr>
        </p:nvSpPr>
        <p:spPr>
          <a:xfrm>
            <a:off x="911424" y="1340768"/>
            <a:ext cx="6552728" cy="4298314"/>
          </a:xfrm>
        </p:spPr>
        <p:txBody>
          <a:bodyPr/>
          <a:lstStyle/>
          <a:p>
            <a:pPr marL="0" indent="0" eaLnBrk="1" hangingPunct="1">
              <a:buFont typeface="Arial" panose="020B0604020202020204" pitchFamily="34" charset="0"/>
              <a:buNone/>
              <a:defRPr/>
            </a:pPr>
            <a:r>
              <a:rPr lang="es-ES" altLang="es-ES" b="1" i="1" dirty="0" smtClean="0">
                <a:solidFill>
                  <a:srgbClr val="BC0C0C"/>
                </a:solidFill>
                <a:latin typeface="Helvetica" panose="020B0604020202020204" pitchFamily="34" charset="0"/>
                <a:ea typeface="Lato" panose="020F0502020204030203" pitchFamily="34" charset="0"/>
                <a:cs typeface="Helvetica" panose="020B0604020202020204" pitchFamily="34" charset="0"/>
              </a:rPr>
              <a:t>PROGRAMA</a:t>
            </a:r>
            <a:endParaRPr lang="es-ES" altLang="es-ES" sz="800" b="1" dirty="0">
              <a:solidFill>
                <a:srgbClr val="BC0C0C"/>
              </a:solidFill>
              <a:latin typeface="Helvetica" panose="020B0604020202020204" pitchFamily="34" charset="0"/>
              <a:ea typeface="Lato" panose="020F0502020204030203" pitchFamily="34" charset="0"/>
              <a:cs typeface="Helvetica" panose="020B0604020202020204" pitchFamily="34" charset="0"/>
            </a:endParaRPr>
          </a:p>
          <a:p>
            <a:pPr eaLnBrk="1" hangingPunct="1">
              <a:defRPr/>
            </a:pPr>
            <a:r>
              <a:rPr lang="es-ES" altLang="es-ES" i="1" dirty="0">
                <a:solidFill>
                  <a:schemeClr val="tx2">
                    <a:lumMod val="75000"/>
                    <a:lumOff val="25000"/>
                  </a:schemeClr>
                </a:solidFill>
                <a:latin typeface="Calibri" panose="020F0502020204030204" pitchFamily="34" charset="0"/>
                <a:ea typeface="Lato" panose="020F0502020204030203" pitchFamily="34" charset="0"/>
                <a:cs typeface="Calibri" panose="020F0502020204030204" pitchFamily="34" charset="0"/>
              </a:rPr>
              <a:t>Palabras de bienvenida de la Presidencia de la Junta Municipal y de la Intendencia </a:t>
            </a:r>
            <a:r>
              <a:rPr lang="es-ES" altLang="es-ES" i="1" dirty="0" smtClean="0">
                <a:solidFill>
                  <a:schemeClr val="tx2">
                    <a:lumMod val="75000"/>
                    <a:lumOff val="25000"/>
                  </a:schemeClr>
                </a:solidFill>
                <a:latin typeface="Calibri" panose="020F0502020204030204" pitchFamily="34" charset="0"/>
                <a:ea typeface="Lato" panose="020F0502020204030203" pitchFamily="34" charset="0"/>
                <a:cs typeface="Calibri" panose="020F0502020204030204" pitchFamily="34" charset="0"/>
              </a:rPr>
              <a:t>Municipal.</a:t>
            </a:r>
            <a:endParaRPr lang="es-ES" altLang="es-ES" i="1" dirty="0">
              <a:solidFill>
                <a:schemeClr val="tx2">
                  <a:lumMod val="75000"/>
                  <a:lumOff val="25000"/>
                </a:schemeClr>
              </a:solidFill>
              <a:latin typeface="Calibri" panose="020F0502020204030204" pitchFamily="34" charset="0"/>
              <a:ea typeface="Lato" panose="020F0502020204030203" pitchFamily="34" charset="0"/>
              <a:cs typeface="Calibri" panose="020F0502020204030204" pitchFamily="34" charset="0"/>
            </a:endParaRPr>
          </a:p>
          <a:p>
            <a:pPr eaLnBrk="1" hangingPunct="1">
              <a:defRPr/>
            </a:pPr>
            <a:r>
              <a:rPr lang="es-ES" altLang="es-ES" i="1" dirty="0">
                <a:solidFill>
                  <a:schemeClr val="tx2">
                    <a:lumMod val="75000"/>
                    <a:lumOff val="25000"/>
                  </a:schemeClr>
                </a:solidFill>
                <a:latin typeface="Calibri" panose="020F0502020204030204" pitchFamily="34" charset="0"/>
                <a:ea typeface="Lato" panose="020F0502020204030203" pitchFamily="34" charset="0"/>
                <a:cs typeface="Calibri" panose="020F0502020204030204" pitchFamily="34" charset="0"/>
              </a:rPr>
              <a:t>Marco Institucional: Autoridades Municipales y </a:t>
            </a:r>
            <a:r>
              <a:rPr lang="es-ES" altLang="es-ES" i="1" dirty="0" smtClean="0">
                <a:solidFill>
                  <a:schemeClr val="tx2">
                    <a:lumMod val="75000"/>
                    <a:lumOff val="25000"/>
                  </a:schemeClr>
                </a:solidFill>
                <a:latin typeface="Calibri" panose="020F0502020204030204" pitchFamily="34" charset="0"/>
                <a:ea typeface="Lato" panose="020F0502020204030203" pitchFamily="34" charset="0"/>
                <a:cs typeface="Calibri" panose="020F0502020204030204" pitchFamily="34" charset="0"/>
              </a:rPr>
              <a:t>Organigrama.</a:t>
            </a:r>
            <a:endParaRPr lang="es-ES" altLang="es-ES" i="1" dirty="0">
              <a:solidFill>
                <a:schemeClr val="tx2">
                  <a:lumMod val="75000"/>
                  <a:lumOff val="25000"/>
                </a:schemeClr>
              </a:solidFill>
              <a:latin typeface="Calibri" panose="020F0502020204030204" pitchFamily="34" charset="0"/>
              <a:ea typeface="Lato" panose="020F0502020204030203" pitchFamily="34" charset="0"/>
              <a:cs typeface="Calibri" panose="020F0502020204030204" pitchFamily="34" charset="0"/>
            </a:endParaRPr>
          </a:p>
          <a:p>
            <a:pPr eaLnBrk="1" hangingPunct="1">
              <a:defRPr/>
            </a:pPr>
            <a:r>
              <a:rPr lang="es-ES" altLang="es-ES" i="1" dirty="0">
                <a:solidFill>
                  <a:schemeClr val="tx2">
                    <a:lumMod val="75000"/>
                    <a:lumOff val="25000"/>
                  </a:schemeClr>
                </a:solidFill>
                <a:latin typeface="Calibri" panose="020F0502020204030204" pitchFamily="34" charset="0"/>
                <a:ea typeface="Lato" panose="020F0502020204030203" pitchFamily="34" charset="0"/>
                <a:cs typeface="Calibri" panose="020F0502020204030204" pitchFamily="34" charset="0"/>
              </a:rPr>
              <a:t>Rendición de cuentas según la Ley </a:t>
            </a:r>
            <a:r>
              <a:rPr lang="es-ES" altLang="es-ES" i="1" dirty="0" smtClean="0">
                <a:solidFill>
                  <a:schemeClr val="tx2">
                    <a:lumMod val="75000"/>
                    <a:lumOff val="25000"/>
                  </a:schemeClr>
                </a:solidFill>
                <a:latin typeface="Calibri" panose="020F0502020204030204" pitchFamily="34" charset="0"/>
                <a:ea typeface="Lato" panose="020F0502020204030203" pitchFamily="34" charset="0"/>
                <a:cs typeface="Calibri" panose="020F0502020204030204" pitchFamily="34" charset="0"/>
              </a:rPr>
              <a:t>5.590/16</a:t>
            </a:r>
            <a:endParaRPr lang="es-ES" altLang="es-ES" i="1" dirty="0">
              <a:solidFill>
                <a:schemeClr val="tx2">
                  <a:lumMod val="75000"/>
                  <a:lumOff val="25000"/>
                </a:schemeClr>
              </a:solidFill>
              <a:latin typeface="Calibri" panose="020F0502020204030204" pitchFamily="34" charset="0"/>
              <a:ea typeface="Lato" panose="020F0502020204030203" pitchFamily="34" charset="0"/>
              <a:cs typeface="Calibri" panose="020F0502020204030204" pitchFamily="34" charset="0"/>
            </a:endParaRPr>
          </a:p>
          <a:p>
            <a:pPr eaLnBrk="1" hangingPunct="1">
              <a:defRPr/>
            </a:pPr>
            <a:r>
              <a:rPr lang="es-ES" altLang="es-ES" i="1" dirty="0">
                <a:solidFill>
                  <a:schemeClr val="tx2">
                    <a:lumMod val="75000"/>
                    <a:lumOff val="25000"/>
                  </a:schemeClr>
                </a:solidFill>
                <a:latin typeface="Calibri" panose="020F0502020204030204" pitchFamily="34" charset="0"/>
                <a:ea typeface="Lato" panose="020F0502020204030203" pitchFamily="34" charset="0"/>
                <a:cs typeface="Calibri" panose="020F0502020204030204" pitchFamily="34" charset="0"/>
              </a:rPr>
              <a:t>Informe de gestión </a:t>
            </a:r>
            <a:r>
              <a:rPr lang="es-ES" altLang="es-ES" i="1" dirty="0" smtClean="0">
                <a:solidFill>
                  <a:schemeClr val="tx2">
                    <a:lumMod val="75000"/>
                    <a:lumOff val="25000"/>
                  </a:schemeClr>
                </a:solidFill>
                <a:latin typeface="Calibri" panose="020F0502020204030204" pitchFamily="34" charset="0"/>
                <a:ea typeface="Lato" panose="020F0502020204030203" pitchFamily="34" charset="0"/>
                <a:cs typeface="Calibri" panose="020F0502020204030204" pitchFamily="34" charset="0"/>
              </a:rPr>
              <a:t>2020.</a:t>
            </a:r>
            <a:endParaRPr lang="es-ES" altLang="es-ES" i="1" dirty="0">
              <a:solidFill>
                <a:schemeClr val="tx2">
                  <a:lumMod val="75000"/>
                  <a:lumOff val="25000"/>
                </a:schemeClr>
              </a:solidFill>
              <a:latin typeface="Calibri" panose="020F0502020204030204" pitchFamily="34" charset="0"/>
              <a:ea typeface="Lato" panose="020F0502020204030203" pitchFamily="34" charset="0"/>
              <a:cs typeface="Calibri" panose="020F0502020204030204" pitchFamily="34" charset="0"/>
            </a:endParaRPr>
          </a:p>
          <a:p>
            <a:pPr eaLnBrk="1" hangingPunct="1">
              <a:defRPr/>
            </a:pPr>
            <a:r>
              <a:rPr lang="es-ES" altLang="es-ES" i="1" dirty="0">
                <a:solidFill>
                  <a:schemeClr val="tx2">
                    <a:lumMod val="75000"/>
                    <a:lumOff val="25000"/>
                  </a:schemeClr>
                </a:solidFill>
                <a:latin typeface="Calibri" panose="020F0502020204030204" pitchFamily="34" charset="0"/>
                <a:ea typeface="Lato" panose="020F0502020204030203" pitchFamily="34" charset="0"/>
                <a:cs typeface="Calibri" panose="020F0502020204030204" pitchFamily="34" charset="0"/>
              </a:rPr>
              <a:t>Logros y acciones </a:t>
            </a:r>
            <a:r>
              <a:rPr lang="es-ES" altLang="es-ES" i="1" dirty="0" smtClean="0">
                <a:solidFill>
                  <a:schemeClr val="tx2">
                    <a:lumMod val="75000"/>
                    <a:lumOff val="25000"/>
                  </a:schemeClr>
                </a:solidFill>
                <a:latin typeface="Calibri" panose="020F0502020204030204" pitchFamily="34" charset="0"/>
                <a:ea typeface="Lato" panose="020F0502020204030203" pitchFamily="34" charset="0"/>
                <a:cs typeface="Calibri" panose="020F0502020204030204" pitchFamily="34" charset="0"/>
              </a:rPr>
              <a:t>realizadas.</a:t>
            </a:r>
            <a:endParaRPr lang="es-ES" altLang="es-ES" i="1" dirty="0">
              <a:solidFill>
                <a:schemeClr val="tx2">
                  <a:lumMod val="75000"/>
                  <a:lumOff val="25000"/>
                </a:schemeClr>
              </a:solidFill>
              <a:latin typeface="Calibri" panose="020F0502020204030204" pitchFamily="34" charset="0"/>
              <a:ea typeface="Lato" panose="020F0502020204030203" pitchFamily="34" charset="0"/>
              <a:cs typeface="Calibri" panose="020F0502020204030204" pitchFamily="34" charset="0"/>
            </a:endParaRPr>
          </a:p>
          <a:p>
            <a:pPr eaLnBrk="1" hangingPunct="1">
              <a:defRPr/>
            </a:pPr>
            <a:endParaRPr lang="es-ES" altLang="es-ES" dirty="0"/>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0296" y="1838796"/>
            <a:ext cx="2131232" cy="2699093"/>
          </a:xfrm>
          <a:prstGeom prst="rect">
            <a:avLst/>
          </a:prstGeom>
        </p:spPr>
      </p:pic>
      <p:cxnSp>
        <p:nvCxnSpPr>
          <p:cNvPr id="6" name="Conector recto 5"/>
          <p:cNvCxnSpPr/>
          <p:nvPr/>
        </p:nvCxnSpPr>
        <p:spPr>
          <a:xfrm>
            <a:off x="659396" y="6093296"/>
            <a:ext cx="10873208" cy="0"/>
          </a:xfrm>
          <a:prstGeom prst="line">
            <a:avLst/>
          </a:prstGeom>
          <a:ln w="19050">
            <a:solidFill>
              <a:srgbClr val="9F9F9F"/>
            </a:solidFill>
          </a:ln>
        </p:spPr>
        <p:style>
          <a:lnRef idx="3">
            <a:schemeClr val="accent3"/>
          </a:lnRef>
          <a:fillRef idx="0">
            <a:schemeClr val="accent3"/>
          </a:fillRef>
          <a:effectRef idx="2">
            <a:schemeClr val="accent3"/>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t="42675" b="16001"/>
          <a:stretch/>
        </p:blipFill>
        <p:spPr>
          <a:xfrm>
            <a:off x="578152" y="0"/>
            <a:ext cx="11035697" cy="693000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1629" b="48864"/>
          <a:stretch/>
        </p:blipFill>
        <p:spPr>
          <a:xfrm>
            <a:off x="1537939" y="0"/>
            <a:ext cx="9116122" cy="6858000"/>
          </a:xfrm>
          <a:prstGeom prst="rect">
            <a:avLst/>
          </a:prstGeom>
        </p:spPr>
      </p:pic>
    </p:spTree>
    <p:extLst>
      <p:ext uri="{BB962C8B-B14F-4D97-AF65-F5344CB8AC3E}">
        <p14:creationId xmlns:p14="http://schemas.microsoft.com/office/powerpoint/2010/main" val="8622614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t="1762" b="2503"/>
          <a:stretch/>
        </p:blipFill>
        <p:spPr>
          <a:xfrm>
            <a:off x="670279" y="10843"/>
            <a:ext cx="10851443" cy="6836314"/>
          </a:xfrm>
          <a:prstGeom prst="rect">
            <a:avLst/>
          </a:prstGeom>
        </p:spPr>
      </p:pic>
    </p:spTree>
    <p:extLst>
      <p:ext uri="{BB962C8B-B14F-4D97-AF65-F5344CB8AC3E}">
        <p14:creationId xmlns:p14="http://schemas.microsoft.com/office/powerpoint/2010/main" val="27410055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7557" t="1762" r="4525" b="21192"/>
          <a:stretch/>
        </p:blipFill>
        <p:spPr>
          <a:xfrm>
            <a:off x="151091" y="644"/>
            <a:ext cx="11889819" cy="6856712"/>
          </a:xfrm>
          <a:prstGeom prst="rect">
            <a:avLst/>
          </a:prstGeom>
        </p:spPr>
      </p:pic>
    </p:spTree>
    <p:extLst>
      <p:ext uri="{BB962C8B-B14F-4D97-AF65-F5344CB8AC3E}">
        <p14:creationId xmlns:p14="http://schemas.microsoft.com/office/powerpoint/2010/main" val="41673646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b="3400"/>
          <a:stretch/>
        </p:blipFill>
        <p:spPr>
          <a:xfrm>
            <a:off x="485807" y="0"/>
            <a:ext cx="11220386"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9882" r="4462" b="20998"/>
          <a:stretch/>
        </p:blipFill>
        <p:spPr>
          <a:xfrm>
            <a:off x="127282" y="0"/>
            <a:ext cx="11937436" cy="724542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9566" r="4525" b="25350"/>
          <a:stretch/>
        </p:blipFill>
        <p:spPr>
          <a:xfrm>
            <a:off x="99473" y="0"/>
            <a:ext cx="11993055"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9307" r="4070" b="26784"/>
          <a:stretch/>
        </p:blipFill>
        <p:spPr>
          <a:xfrm>
            <a:off x="55913" y="69430"/>
            <a:ext cx="12080175" cy="6719141"/>
          </a:xfrm>
          <a:prstGeom prst="rect">
            <a:avLst/>
          </a:prstGeom>
        </p:spPr>
      </p:pic>
    </p:spTree>
    <p:extLst>
      <p:ext uri="{BB962C8B-B14F-4D97-AF65-F5344CB8AC3E}">
        <p14:creationId xmlns:p14="http://schemas.microsoft.com/office/powerpoint/2010/main" val="2718917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ítulo 1"/>
          <p:cNvSpPr>
            <a:spLocks noGrp="1"/>
          </p:cNvSpPr>
          <p:nvPr>
            <p:ph type="title"/>
          </p:nvPr>
        </p:nvSpPr>
        <p:spPr>
          <a:xfrm>
            <a:off x="1073696" y="216024"/>
            <a:ext cx="10044608" cy="1268760"/>
          </a:xfrm>
        </p:spPr>
        <p:txBody>
          <a:bodyPr/>
          <a:lstStyle/>
          <a:p>
            <a:r>
              <a:rPr lang="es-ES" altLang="es-PY" sz="2400" b="1" i="1" dirty="0" smtClean="0">
                <a:ln>
                  <a:noFill/>
                </a:ln>
                <a:solidFill>
                  <a:srgbClr val="465B4C"/>
                </a:solidFill>
                <a:latin typeface="Helvetica" panose="020B0604020202020204" pitchFamily="34" charset="0"/>
                <a:cs typeface="Helvetica" panose="020B0604020202020204" pitchFamily="34" charset="0"/>
              </a:rPr>
              <a:t>B. </a:t>
            </a:r>
            <a:r>
              <a:rPr lang="es-PY" altLang="es-PY" sz="2400" b="1" i="1" dirty="0" smtClean="0">
                <a:ln>
                  <a:noFill/>
                </a:ln>
                <a:solidFill>
                  <a:srgbClr val="BC0C0C"/>
                </a:solidFill>
                <a:latin typeface="Helvetica" panose="020B0604020202020204" pitchFamily="34" charset="0"/>
                <a:cs typeface="Helvetica" panose="020B0604020202020204" pitchFamily="34" charset="0"/>
              </a:rPr>
              <a:t>TRANSFERENCIAS RECIBIDAS DEL MINISTERIO DE HACIENDA EN ROYALTIES, </a:t>
            </a:r>
            <a:r>
              <a:rPr lang="es-PY" altLang="es-PY" sz="2400" b="1" i="1" dirty="0" err="1" smtClean="0">
                <a:ln>
                  <a:noFill/>
                </a:ln>
                <a:solidFill>
                  <a:srgbClr val="BC0C0C"/>
                </a:solidFill>
                <a:latin typeface="Helvetica" panose="020B0604020202020204" pitchFamily="34" charset="0"/>
                <a:cs typeface="Helvetica" panose="020B0604020202020204" pitchFamily="34" charset="0"/>
              </a:rPr>
              <a:t>FONACIDE</a:t>
            </a:r>
            <a:r>
              <a:rPr lang="es-PY" altLang="es-PY" sz="2400" b="1" i="1" dirty="0" smtClean="0">
                <a:ln>
                  <a:noFill/>
                </a:ln>
                <a:solidFill>
                  <a:srgbClr val="BC0C0C"/>
                </a:solidFill>
                <a:latin typeface="Helvetica" panose="020B0604020202020204" pitchFamily="34" charset="0"/>
                <a:cs typeface="Helvetica" panose="020B0604020202020204" pitchFamily="34" charset="0"/>
              </a:rPr>
              <a:t>, JUEGOS DE AZAR EJERCICIO 2020</a:t>
            </a:r>
          </a:p>
        </p:txBody>
      </p:sp>
      <p:graphicFrame>
        <p:nvGraphicFramePr>
          <p:cNvPr id="4" name="Marcador de contenido 2"/>
          <p:cNvGraphicFramePr>
            <a:graphicFrameLocks/>
          </p:cNvGraphicFramePr>
          <p:nvPr>
            <p:extLst>
              <p:ext uri="{D42A27DB-BD31-4B8C-83A1-F6EECF244321}">
                <p14:modId xmlns:p14="http://schemas.microsoft.com/office/powerpoint/2010/main" val="4026346515"/>
              </p:ext>
            </p:extLst>
          </p:nvPr>
        </p:nvGraphicFramePr>
        <p:xfrm>
          <a:off x="356084" y="1689280"/>
          <a:ext cx="11479832" cy="3899960"/>
        </p:xfrm>
        <a:graphic>
          <a:graphicData uri="http://schemas.openxmlformats.org/drawingml/2006/table">
            <a:tbl>
              <a:tblPr firstRow="1" bandRow="1">
                <a:tableStyleId>{5C22544A-7EE6-4342-B048-85BDC9FD1C3A}</a:tableStyleId>
              </a:tblPr>
              <a:tblGrid>
                <a:gridCol w="6839104">
                  <a:extLst>
                    <a:ext uri="{9D8B030D-6E8A-4147-A177-3AD203B41FA5}">
                      <a16:colId xmlns:a16="http://schemas.microsoft.com/office/drawing/2014/main" val="20000"/>
                    </a:ext>
                  </a:extLst>
                </a:gridCol>
                <a:gridCol w="4640728">
                  <a:extLst>
                    <a:ext uri="{9D8B030D-6E8A-4147-A177-3AD203B41FA5}">
                      <a16:colId xmlns:a16="http://schemas.microsoft.com/office/drawing/2014/main" val="20001"/>
                    </a:ext>
                  </a:extLst>
                </a:gridCol>
              </a:tblGrid>
              <a:tr h="779992">
                <a:tc>
                  <a:txBody>
                    <a:bodyPr/>
                    <a:lstStyle/>
                    <a:p>
                      <a:pPr algn="ctr"/>
                      <a:r>
                        <a:rPr lang="es-ES" sz="2800" dirty="0" smtClean="0">
                          <a:solidFill>
                            <a:schemeClr val="tx1"/>
                          </a:solidFill>
                          <a:latin typeface="Lato" panose="020F0502020204030203" pitchFamily="34" charset="0"/>
                          <a:ea typeface="Lato" panose="020F0502020204030203" pitchFamily="34" charset="0"/>
                          <a:cs typeface="Lato" panose="020F0502020204030203" pitchFamily="34" charset="0"/>
                        </a:rPr>
                        <a:t>CONCEPTO </a:t>
                      </a:r>
                      <a:endParaRPr lang="es-PY" sz="28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T="45721" marB="45721" anchor="ctr"/>
                </a:tc>
                <a:tc>
                  <a:txBody>
                    <a:bodyPr/>
                    <a:lstStyle/>
                    <a:p>
                      <a:pPr algn="ctr"/>
                      <a:r>
                        <a:rPr lang="es-ES" sz="3200" dirty="0" smtClean="0">
                          <a:solidFill>
                            <a:schemeClr val="tx1"/>
                          </a:solidFill>
                          <a:latin typeface="Lato" panose="020F0502020204030203" pitchFamily="34" charset="0"/>
                          <a:ea typeface="Lato" panose="020F0502020204030203" pitchFamily="34" charset="0"/>
                          <a:cs typeface="Lato" panose="020F0502020204030203" pitchFamily="34" charset="0"/>
                        </a:rPr>
                        <a:t>RECIBIDOS</a:t>
                      </a:r>
                      <a:endParaRPr lang="es-PY" sz="32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T="45721" marB="45721" anchor="ctr"/>
                </a:tc>
                <a:extLst>
                  <a:ext uri="{0D108BD9-81ED-4DB2-BD59-A6C34878D82A}">
                    <a16:rowId xmlns:a16="http://schemas.microsoft.com/office/drawing/2014/main" val="10000"/>
                  </a:ext>
                </a:extLst>
              </a:tr>
              <a:tr h="779992">
                <a:tc>
                  <a:txBody>
                    <a:bodyPr/>
                    <a:lstStyle/>
                    <a:p>
                      <a:pPr algn="l"/>
                      <a:r>
                        <a:rPr lang="es-ES" sz="2800" dirty="0">
                          <a:solidFill>
                            <a:schemeClr val="tx1"/>
                          </a:solidFill>
                          <a:latin typeface="Lato" panose="020F0502020204030203" pitchFamily="34" charset="0"/>
                          <a:ea typeface="Lato" panose="020F0502020204030203" pitchFamily="34" charset="0"/>
                          <a:cs typeface="Lato" panose="020F0502020204030203" pitchFamily="34" charset="0"/>
                        </a:rPr>
                        <a:t>Royalties y Compensaciones</a:t>
                      </a:r>
                      <a:endParaRPr lang="es-PY" sz="28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T="45721" marB="45721" anchor="ctr"/>
                </a:tc>
                <a:tc>
                  <a:txBody>
                    <a:bodyPr/>
                    <a:lstStyle/>
                    <a:p>
                      <a:pPr algn="ctr"/>
                      <a:r>
                        <a:rPr lang="es-PY" sz="3200" dirty="0" smtClean="0">
                          <a:solidFill>
                            <a:schemeClr val="tx1"/>
                          </a:solidFill>
                          <a:latin typeface="Lato" panose="020F0502020204030203" pitchFamily="34" charset="0"/>
                          <a:ea typeface="Lato" panose="020F0502020204030203" pitchFamily="34" charset="0"/>
                          <a:cs typeface="Lato" panose="020F0502020204030203" pitchFamily="34" charset="0"/>
                        </a:rPr>
                        <a:t>1.701.111.206</a:t>
                      </a:r>
                      <a:endParaRPr lang="es-PY" sz="32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T="45721" marB="45721" anchor="ctr"/>
                </a:tc>
                <a:extLst>
                  <a:ext uri="{0D108BD9-81ED-4DB2-BD59-A6C34878D82A}">
                    <a16:rowId xmlns:a16="http://schemas.microsoft.com/office/drawing/2014/main" val="10001"/>
                  </a:ext>
                </a:extLst>
              </a:tr>
              <a:tr h="779992">
                <a:tc>
                  <a:txBody>
                    <a:bodyPr/>
                    <a:lstStyle/>
                    <a:p>
                      <a:pPr algn="l"/>
                      <a:r>
                        <a:rPr lang="es-ES" sz="2800" dirty="0">
                          <a:solidFill>
                            <a:schemeClr val="tx1"/>
                          </a:solidFill>
                          <a:latin typeface="Lato" panose="020F0502020204030203" pitchFamily="34" charset="0"/>
                          <a:ea typeface="Lato" panose="020F0502020204030203" pitchFamily="34" charset="0"/>
                          <a:cs typeface="Lato" panose="020F0502020204030203" pitchFamily="34" charset="0"/>
                        </a:rPr>
                        <a:t>FONACIDE</a:t>
                      </a:r>
                      <a:endParaRPr lang="es-PY" sz="28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T="45721" marB="45721" anchor="ctr"/>
                </a:tc>
                <a:tc>
                  <a:txBody>
                    <a:bodyPr/>
                    <a:lstStyle/>
                    <a:p>
                      <a:pPr algn="ctr"/>
                      <a:r>
                        <a:rPr lang="es-PY" sz="3200" dirty="0" smtClean="0">
                          <a:solidFill>
                            <a:schemeClr val="tx1"/>
                          </a:solidFill>
                          <a:latin typeface="Lato" panose="020F0502020204030203" pitchFamily="34" charset="0"/>
                          <a:ea typeface="Lato" panose="020F0502020204030203" pitchFamily="34" charset="0"/>
                          <a:cs typeface="Lato" panose="020F0502020204030203" pitchFamily="34" charset="0"/>
                        </a:rPr>
                        <a:t>1.607.644.646</a:t>
                      </a:r>
                      <a:endParaRPr lang="es-PY" sz="32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T="45721" marB="45721" anchor="ctr"/>
                </a:tc>
                <a:extLst>
                  <a:ext uri="{0D108BD9-81ED-4DB2-BD59-A6C34878D82A}">
                    <a16:rowId xmlns:a16="http://schemas.microsoft.com/office/drawing/2014/main" val="10002"/>
                  </a:ext>
                </a:extLst>
              </a:tr>
              <a:tr h="779992">
                <a:tc>
                  <a:txBody>
                    <a:bodyPr/>
                    <a:lstStyle/>
                    <a:p>
                      <a:pPr algn="l"/>
                      <a:r>
                        <a:rPr lang="es-ES" sz="2800" dirty="0">
                          <a:solidFill>
                            <a:schemeClr val="tx1"/>
                          </a:solidFill>
                          <a:latin typeface="Lato" panose="020F0502020204030203" pitchFamily="34" charset="0"/>
                          <a:ea typeface="Lato" panose="020F0502020204030203" pitchFamily="34" charset="0"/>
                          <a:cs typeface="Lato" panose="020F0502020204030203" pitchFamily="34" charset="0"/>
                        </a:rPr>
                        <a:t>Juegos</a:t>
                      </a:r>
                      <a:r>
                        <a:rPr lang="es-ES" sz="2800" baseline="0" dirty="0">
                          <a:solidFill>
                            <a:schemeClr val="tx1"/>
                          </a:solidFill>
                          <a:latin typeface="Lato" panose="020F0502020204030203" pitchFamily="34" charset="0"/>
                          <a:ea typeface="Lato" panose="020F0502020204030203" pitchFamily="34" charset="0"/>
                          <a:cs typeface="Lato" panose="020F0502020204030203" pitchFamily="34" charset="0"/>
                        </a:rPr>
                        <a:t> de Azar</a:t>
                      </a:r>
                      <a:endParaRPr lang="es-PY" sz="28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T="45721" marB="45721" anchor="ctr"/>
                </a:tc>
                <a:tc>
                  <a:txBody>
                    <a:bodyPr/>
                    <a:lstStyle/>
                    <a:p>
                      <a:pPr algn="ctr"/>
                      <a:r>
                        <a:rPr lang="es-PY" sz="3200" dirty="0" smtClean="0">
                          <a:solidFill>
                            <a:schemeClr val="tx1"/>
                          </a:solidFill>
                          <a:latin typeface="Lato" panose="020F0502020204030203" pitchFamily="34" charset="0"/>
                          <a:ea typeface="Lato" panose="020F0502020204030203" pitchFamily="34" charset="0"/>
                          <a:cs typeface="Lato" panose="020F0502020204030203" pitchFamily="34" charset="0"/>
                        </a:rPr>
                        <a:t>31.642.120</a:t>
                      </a:r>
                      <a:endParaRPr lang="es-PY" sz="32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T="45721" marB="45721" anchor="ctr"/>
                </a:tc>
                <a:extLst>
                  <a:ext uri="{0D108BD9-81ED-4DB2-BD59-A6C34878D82A}">
                    <a16:rowId xmlns:a16="http://schemas.microsoft.com/office/drawing/2014/main" val="10003"/>
                  </a:ext>
                </a:extLst>
              </a:tr>
              <a:tr h="779992">
                <a:tc>
                  <a:txBody>
                    <a:bodyPr/>
                    <a:lstStyle/>
                    <a:p>
                      <a:pPr algn="ctr"/>
                      <a:r>
                        <a:rPr lang="es-ES" sz="2800" b="1" i="0" dirty="0" smtClean="0">
                          <a:solidFill>
                            <a:schemeClr val="tx1"/>
                          </a:solidFill>
                          <a:latin typeface="Lato" panose="020F0502020204030203" pitchFamily="34" charset="0"/>
                          <a:ea typeface="Lato" panose="020F0502020204030203" pitchFamily="34" charset="0"/>
                          <a:cs typeface="Lato" panose="020F0502020204030203" pitchFamily="34" charset="0"/>
                        </a:rPr>
                        <a:t>TOTAL</a:t>
                      </a:r>
                      <a:r>
                        <a:rPr lang="es-ES" sz="2800" b="1" i="0" baseline="0" dirty="0" smtClean="0">
                          <a:solidFill>
                            <a:schemeClr val="tx1"/>
                          </a:solidFill>
                          <a:latin typeface="Lato" panose="020F0502020204030203" pitchFamily="34" charset="0"/>
                          <a:ea typeface="Lato" panose="020F0502020204030203" pitchFamily="34" charset="0"/>
                          <a:cs typeface="Lato" panose="020F0502020204030203" pitchFamily="34" charset="0"/>
                        </a:rPr>
                        <a:t> RECIBIDO</a:t>
                      </a:r>
                      <a:endParaRPr lang="es-PY" sz="2800" b="1" i="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T="45721" marB="45721" anchor="ctr"/>
                </a:tc>
                <a:tc>
                  <a:txBody>
                    <a:bodyPr/>
                    <a:lstStyle/>
                    <a:p>
                      <a:pPr algn="ctr"/>
                      <a:r>
                        <a:rPr lang="es-419" sz="3200" b="1" dirty="0" smtClean="0">
                          <a:solidFill>
                            <a:schemeClr val="tx1"/>
                          </a:solidFill>
                          <a:latin typeface="Lato" panose="020F0502020204030203" pitchFamily="34" charset="0"/>
                          <a:ea typeface="Lato" panose="020F0502020204030203" pitchFamily="34" charset="0"/>
                          <a:cs typeface="Lato" panose="020F0502020204030203" pitchFamily="34" charset="0"/>
                        </a:rPr>
                        <a:t>3.340.397.972</a:t>
                      </a:r>
                      <a:endParaRPr lang="es-PY" sz="3200" b="1"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T="45721" marB="45721" anchor="ct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Gráfico"/>
          <p:cNvGraphicFramePr>
            <a:graphicFrameLocks/>
          </p:cNvGraphicFramePr>
          <p:nvPr>
            <p:extLst>
              <p:ext uri="{D42A27DB-BD31-4B8C-83A1-F6EECF244321}">
                <p14:modId xmlns:p14="http://schemas.microsoft.com/office/powerpoint/2010/main" val="2274353483"/>
              </p:ext>
            </p:extLst>
          </p:nvPr>
        </p:nvGraphicFramePr>
        <p:xfrm>
          <a:off x="2495601" y="2636912"/>
          <a:ext cx="7128792" cy="40003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2 Tabla"/>
          <p:cNvGraphicFramePr>
            <a:graphicFrameLocks noGrp="1"/>
          </p:cNvGraphicFramePr>
          <p:nvPr>
            <p:extLst>
              <p:ext uri="{D42A27DB-BD31-4B8C-83A1-F6EECF244321}">
                <p14:modId xmlns:p14="http://schemas.microsoft.com/office/powerpoint/2010/main" val="4258610303"/>
              </p:ext>
            </p:extLst>
          </p:nvPr>
        </p:nvGraphicFramePr>
        <p:xfrm>
          <a:off x="731404" y="260648"/>
          <a:ext cx="10729192" cy="2160240"/>
        </p:xfrm>
        <a:graphic>
          <a:graphicData uri="http://schemas.openxmlformats.org/drawingml/2006/table">
            <a:tbl>
              <a:tblPr>
                <a:tableStyleId>{5C22544A-7EE6-4342-B048-85BDC9FD1C3A}</a:tableStyleId>
              </a:tblPr>
              <a:tblGrid>
                <a:gridCol w="6517319">
                  <a:extLst>
                    <a:ext uri="{9D8B030D-6E8A-4147-A177-3AD203B41FA5}">
                      <a16:colId xmlns:a16="http://schemas.microsoft.com/office/drawing/2014/main" val="20000"/>
                    </a:ext>
                  </a:extLst>
                </a:gridCol>
                <a:gridCol w="4211873">
                  <a:extLst>
                    <a:ext uri="{9D8B030D-6E8A-4147-A177-3AD203B41FA5}">
                      <a16:colId xmlns:a16="http://schemas.microsoft.com/office/drawing/2014/main" val="20001"/>
                    </a:ext>
                  </a:extLst>
                </a:gridCol>
              </a:tblGrid>
              <a:tr h="540060">
                <a:tc>
                  <a:txBody>
                    <a:bodyPr/>
                    <a:lstStyle/>
                    <a:p>
                      <a:pPr algn="ctr" fontAlgn="b"/>
                      <a:r>
                        <a:rPr lang="es-PY" sz="2400" b="1" u="none" strike="noStrike" dirty="0" smtClean="0">
                          <a:effectLst/>
                        </a:rPr>
                        <a:t>RESUMEN </a:t>
                      </a:r>
                      <a:r>
                        <a:rPr lang="es-PY" sz="2400" b="1" u="none" strike="noStrike" dirty="0" err="1" smtClean="0">
                          <a:effectLst/>
                        </a:rPr>
                        <a:t>FONACIDE</a:t>
                      </a:r>
                      <a:endParaRPr lang="es-PY" sz="2400" b="1" i="0" u="none" strike="noStrike" dirty="0">
                        <a:effectLst/>
                        <a:latin typeface="Cambria"/>
                      </a:endParaRPr>
                    </a:p>
                  </a:txBody>
                  <a:tcPr marL="9525" marR="9525" marT="9525" marB="0" anchor="ctr">
                    <a:solidFill>
                      <a:schemeClr val="accent2"/>
                    </a:solidFill>
                  </a:tcPr>
                </a:tc>
                <a:tc>
                  <a:txBody>
                    <a:bodyPr/>
                    <a:lstStyle/>
                    <a:p>
                      <a:pPr algn="ctr" fontAlgn="b"/>
                      <a:r>
                        <a:rPr lang="es-PY" sz="2400" b="1" u="none" strike="noStrike" dirty="0" smtClean="0">
                          <a:effectLst/>
                        </a:rPr>
                        <a:t>MONTOS</a:t>
                      </a:r>
                      <a:endParaRPr lang="es-PY" sz="2400" b="1" i="0" u="none" strike="noStrike" dirty="0">
                        <a:effectLst/>
                        <a:latin typeface="Arial"/>
                      </a:endParaRPr>
                    </a:p>
                  </a:txBody>
                  <a:tcPr marL="9525" marR="9525" marT="9525" marB="0" anchor="ctr">
                    <a:solidFill>
                      <a:schemeClr val="accent2"/>
                    </a:solidFill>
                  </a:tcPr>
                </a:tc>
                <a:extLst>
                  <a:ext uri="{0D108BD9-81ED-4DB2-BD59-A6C34878D82A}">
                    <a16:rowId xmlns:a16="http://schemas.microsoft.com/office/drawing/2014/main" val="10000"/>
                  </a:ext>
                </a:extLst>
              </a:tr>
              <a:tr h="540060">
                <a:tc>
                  <a:txBody>
                    <a:bodyPr/>
                    <a:lstStyle/>
                    <a:p>
                      <a:pPr algn="l" fontAlgn="b"/>
                      <a:r>
                        <a:rPr lang="es-PY" sz="2400" u="none" strike="noStrike" dirty="0">
                          <a:effectLst/>
                        </a:rPr>
                        <a:t>Total Ingresos</a:t>
                      </a:r>
                      <a:endParaRPr lang="es-PY" sz="2400" b="0" i="0" u="none" strike="noStrike" dirty="0">
                        <a:effectLst/>
                        <a:latin typeface="Cambria"/>
                      </a:endParaRPr>
                    </a:p>
                  </a:txBody>
                  <a:tcPr marL="9525" marR="9525" marT="9525" marB="0" anchor="ctr"/>
                </a:tc>
                <a:tc>
                  <a:txBody>
                    <a:bodyPr/>
                    <a:lstStyle/>
                    <a:p>
                      <a:pPr algn="ctr" fontAlgn="b"/>
                      <a:r>
                        <a:rPr lang="es-PY" sz="2400" b="0" i="0" u="none" strike="noStrike" dirty="0" smtClean="0">
                          <a:effectLst/>
                          <a:latin typeface="Arial"/>
                        </a:rPr>
                        <a:t>1.607.644.646</a:t>
                      </a:r>
                      <a:endParaRPr lang="es-PY" sz="2400" b="0" i="0" u="none" strike="noStrike" dirty="0">
                        <a:effectLst/>
                        <a:latin typeface="Arial"/>
                      </a:endParaRPr>
                    </a:p>
                  </a:txBody>
                  <a:tcPr marL="9525" marR="9525" marT="9525" marB="0" anchor="ctr"/>
                </a:tc>
                <a:extLst>
                  <a:ext uri="{0D108BD9-81ED-4DB2-BD59-A6C34878D82A}">
                    <a16:rowId xmlns:a16="http://schemas.microsoft.com/office/drawing/2014/main" val="10001"/>
                  </a:ext>
                </a:extLst>
              </a:tr>
              <a:tr h="540060">
                <a:tc>
                  <a:txBody>
                    <a:bodyPr/>
                    <a:lstStyle/>
                    <a:p>
                      <a:pPr algn="l" fontAlgn="b"/>
                      <a:r>
                        <a:rPr lang="es-PY" sz="2400" u="none" strike="noStrike" dirty="0">
                          <a:effectLst/>
                        </a:rPr>
                        <a:t>Total Egresos</a:t>
                      </a:r>
                      <a:endParaRPr lang="es-PY" sz="2400" b="0" i="0" u="none" strike="noStrike" dirty="0">
                        <a:effectLst/>
                        <a:latin typeface="Cambria"/>
                      </a:endParaRPr>
                    </a:p>
                  </a:txBody>
                  <a:tcPr marL="9525" marR="9525" marT="9525" marB="0" anchor="ctr"/>
                </a:tc>
                <a:tc>
                  <a:txBody>
                    <a:bodyPr/>
                    <a:lstStyle/>
                    <a:p>
                      <a:pPr algn="ctr" fontAlgn="b"/>
                      <a:r>
                        <a:rPr lang="es-PY" sz="2400" b="0" i="0" u="none" strike="noStrike" dirty="0" smtClean="0">
                          <a:effectLst/>
                          <a:latin typeface="Arial"/>
                        </a:rPr>
                        <a:t>771.030.644</a:t>
                      </a:r>
                      <a:endParaRPr lang="es-PY" sz="2400" b="0" i="0" u="none" strike="noStrike" dirty="0">
                        <a:effectLst/>
                        <a:latin typeface="Arial"/>
                      </a:endParaRPr>
                    </a:p>
                  </a:txBody>
                  <a:tcPr marL="9525" marR="9525" marT="9525" marB="0" anchor="ctr"/>
                </a:tc>
                <a:extLst>
                  <a:ext uri="{0D108BD9-81ED-4DB2-BD59-A6C34878D82A}">
                    <a16:rowId xmlns:a16="http://schemas.microsoft.com/office/drawing/2014/main" val="10002"/>
                  </a:ext>
                </a:extLst>
              </a:tr>
              <a:tr h="540060">
                <a:tc>
                  <a:txBody>
                    <a:bodyPr/>
                    <a:lstStyle/>
                    <a:p>
                      <a:pPr algn="ctr" fontAlgn="b"/>
                      <a:r>
                        <a:rPr lang="es-MX" sz="2000" b="1" u="none" strike="noStrike" dirty="0" smtClean="0">
                          <a:effectLst/>
                        </a:rPr>
                        <a:t>SALDO EN BANCO AL 31/12/20</a:t>
                      </a:r>
                      <a:endParaRPr lang="es-MX" sz="2000" b="1" i="0" u="none" strike="noStrike" dirty="0">
                        <a:effectLst/>
                        <a:latin typeface="Cambria"/>
                      </a:endParaRPr>
                    </a:p>
                  </a:txBody>
                  <a:tcPr marL="9525" marR="9525" marT="9525" marB="0" anchor="ctr">
                    <a:solidFill>
                      <a:schemeClr val="accent2"/>
                    </a:solidFill>
                  </a:tcPr>
                </a:tc>
                <a:tc>
                  <a:txBody>
                    <a:bodyPr/>
                    <a:lstStyle/>
                    <a:p>
                      <a:pPr algn="ctr" fontAlgn="b"/>
                      <a:r>
                        <a:rPr lang="es-PY" sz="1500" b="1" i="0" u="none" strike="noStrike" dirty="0" smtClean="0">
                          <a:effectLst/>
                          <a:latin typeface="Arial"/>
                        </a:rPr>
                        <a:t>2.378.675.290</a:t>
                      </a:r>
                      <a:endParaRPr lang="es-PY" sz="1500" b="1" i="0" u="none" strike="noStrike" dirty="0">
                        <a:effectLst/>
                        <a:latin typeface="Arial"/>
                      </a:endParaRPr>
                    </a:p>
                  </a:txBody>
                  <a:tcPr marL="9525" marR="9525" marT="9525" marB="0" anchor="ctr">
                    <a:solidFill>
                      <a:schemeClr val="accent2"/>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0F0F0"/>
        </a:solidFill>
        <a:effectLst/>
      </p:bgPr>
    </p:bg>
    <p:spTree>
      <p:nvGrpSpPr>
        <p:cNvPr id="1" name=""/>
        <p:cNvGrpSpPr/>
        <p:nvPr/>
      </p:nvGrpSpPr>
      <p:grpSpPr>
        <a:xfrm>
          <a:off x="0" y="0"/>
          <a:ext cx="0" cy="0"/>
          <a:chOff x="0" y="0"/>
          <a:chExt cx="0" cy="0"/>
        </a:xfrm>
      </p:grpSpPr>
      <p:sp>
        <p:nvSpPr>
          <p:cNvPr id="12290" name="Título 1"/>
          <p:cNvSpPr>
            <a:spLocks noGrp="1"/>
          </p:cNvSpPr>
          <p:nvPr>
            <p:ph type="title"/>
          </p:nvPr>
        </p:nvSpPr>
        <p:spPr>
          <a:xfrm>
            <a:off x="2234661" y="1658695"/>
            <a:ext cx="7722679" cy="834201"/>
          </a:xfrm>
        </p:spPr>
        <p:txBody>
          <a:bodyPr/>
          <a:lstStyle/>
          <a:p>
            <a:pPr eaLnBrk="1" hangingPunct="1"/>
            <a:r>
              <a:rPr lang="es-ES" altLang="es-ES" sz="3200" b="1" dirty="0" smtClean="0">
                <a:ln>
                  <a:noFill/>
                </a:ln>
                <a:solidFill>
                  <a:srgbClr val="BC0C0C"/>
                </a:solidFill>
                <a:latin typeface="Calibri" panose="020F0502020204030204" pitchFamily="34" charset="0"/>
                <a:cs typeface="Calibri" panose="020F0502020204030204" pitchFamily="34" charset="0"/>
              </a:rPr>
              <a:t>VISIÓN DE LA MUNICIPALIDAD</a:t>
            </a:r>
          </a:p>
        </p:txBody>
      </p:sp>
      <p:sp>
        <p:nvSpPr>
          <p:cNvPr id="12291" name="Marcador de contenido 2"/>
          <p:cNvSpPr>
            <a:spLocks noGrp="1"/>
          </p:cNvSpPr>
          <p:nvPr>
            <p:ph idx="1"/>
          </p:nvPr>
        </p:nvSpPr>
        <p:spPr>
          <a:xfrm>
            <a:off x="1019436" y="2492896"/>
            <a:ext cx="10153128" cy="2448991"/>
          </a:xfrm>
        </p:spPr>
        <p:txBody>
          <a:bodyPr/>
          <a:lstStyle/>
          <a:p>
            <a:pPr marL="0" indent="0" algn="just" eaLnBrk="1" hangingPunct="1">
              <a:buFont typeface="Arial" panose="020B0604020202020204" pitchFamily="34" charset="0"/>
              <a:buNone/>
            </a:pPr>
            <a:r>
              <a:rPr lang="es-MX" altLang="es-ES" dirty="0" smtClean="0">
                <a:latin typeface="Helvetica" panose="020B0604020202020204" pitchFamily="34" charset="0"/>
                <a:cs typeface="Helvetica" panose="020B0604020202020204" pitchFamily="34" charset="0"/>
              </a:rPr>
              <a:t>	</a:t>
            </a:r>
            <a:r>
              <a:rPr lang="es-MX" altLang="es-ES" i="1" dirty="0" smtClean="0">
                <a:latin typeface="Calibri" panose="020F0502020204030204" pitchFamily="34" charset="0"/>
                <a:cs typeface="Calibri" panose="020F0502020204030204" pitchFamily="34" charset="0"/>
              </a:rPr>
              <a:t>Ser un gobierno municipal que responda a los intereses de la población del Distrito y a las necesidades del desarrollo humano, comprometido con la mejora continua de la calidad de vida de sus habitantes; a través de una amplia participación ciudadana, reivindicando su rica historia y cultura tradicional, que ofrezca condiciones de sustentabilidad para el desarrollo de las nuevas generaciones.</a:t>
            </a:r>
            <a:endParaRPr lang="es-ES" altLang="es-ES" i="1" dirty="0" smtClean="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1 Título"/>
          <p:cNvSpPr>
            <a:spLocks noGrp="1"/>
          </p:cNvSpPr>
          <p:nvPr>
            <p:ph type="title"/>
          </p:nvPr>
        </p:nvSpPr>
        <p:spPr>
          <a:xfrm>
            <a:off x="2212975" y="692696"/>
            <a:ext cx="7766050" cy="595536"/>
          </a:xfrm>
        </p:spPr>
        <p:txBody>
          <a:bodyPr/>
          <a:lstStyle/>
          <a:p>
            <a:r>
              <a:rPr lang="es-MX" altLang="es-PY" sz="3600" b="1" dirty="0" smtClean="0">
                <a:ln>
                  <a:noFill/>
                </a:ln>
                <a:solidFill>
                  <a:srgbClr val="BC0C0C"/>
                </a:solidFill>
                <a:latin typeface="Helvetica" panose="020B0604020202020204" pitchFamily="34" charset="0"/>
                <a:cs typeface="Helvetica" panose="020B0604020202020204" pitchFamily="34" charset="0"/>
              </a:rPr>
              <a:t>ROYALTIES</a:t>
            </a:r>
            <a:endParaRPr lang="es-PY" altLang="es-PY" sz="3600" b="1" dirty="0" smtClean="0">
              <a:ln>
                <a:noFill/>
              </a:ln>
              <a:solidFill>
                <a:srgbClr val="BC0C0C"/>
              </a:solidFill>
              <a:latin typeface="Helvetica" panose="020B0604020202020204" pitchFamily="34" charset="0"/>
              <a:cs typeface="Helvetica" panose="020B0604020202020204" pitchFamily="34" charset="0"/>
            </a:endParaRPr>
          </a:p>
        </p:txBody>
      </p:sp>
      <p:sp>
        <p:nvSpPr>
          <p:cNvPr id="33795" name="1 Título"/>
          <p:cNvSpPr txBox="1">
            <a:spLocks/>
          </p:cNvSpPr>
          <p:nvPr/>
        </p:nvSpPr>
        <p:spPr bwMode="auto">
          <a:xfrm>
            <a:off x="2285207" y="1256772"/>
            <a:ext cx="7621587" cy="58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spcAft>
                <a:spcPts val="600"/>
              </a:spcAft>
              <a:buClr>
                <a:srgbClr val="A6A6A6"/>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defTabSz="457200">
              <a:spcBef>
                <a:spcPct val="20000"/>
              </a:spcBef>
              <a:spcAft>
                <a:spcPts val="600"/>
              </a:spcAft>
              <a:buClr>
                <a:srgbClr val="A6A6A6"/>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defTabSz="457200">
              <a:spcBef>
                <a:spcPct val="20000"/>
              </a:spcBef>
              <a:spcAft>
                <a:spcPts val="600"/>
              </a:spcAft>
              <a:buClr>
                <a:srgbClr val="A6A6A6"/>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defTabSz="457200">
              <a:spcBef>
                <a:spcPct val="20000"/>
              </a:spcBef>
              <a:spcAft>
                <a:spcPts val="600"/>
              </a:spcAft>
              <a:buClr>
                <a:srgbClr val="A6A6A6"/>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defTabSz="457200">
              <a:spcBef>
                <a:spcPct val="20000"/>
              </a:spcBef>
              <a:spcAft>
                <a:spcPts val="600"/>
              </a:spcAft>
              <a:buClr>
                <a:srgbClr val="A6A6A6"/>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defTabSz="457200" eaLnBrk="0" fontAlgn="base" hangingPunct="0">
              <a:spcBef>
                <a:spcPct val="20000"/>
              </a:spcBef>
              <a:spcAft>
                <a:spcPts val="600"/>
              </a:spcAft>
              <a:buClr>
                <a:srgbClr val="A6A6A6"/>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defTabSz="457200" eaLnBrk="0" fontAlgn="base" hangingPunct="0">
              <a:spcBef>
                <a:spcPct val="20000"/>
              </a:spcBef>
              <a:spcAft>
                <a:spcPts val="600"/>
              </a:spcAft>
              <a:buClr>
                <a:srgbClr val="A6A6A6"/>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defTabSz="457200" eaLnBrk="0" fontAlgn="base" hangingPunct="0">
              <a:spcBef>
                <a:spcPct val="20000"/>
              </a:spcBef>
              <a:spcAft>
                <a:spcPts val="600"/>
              </a:spcAft>
              <a:buClr>
                <a:srgbClr val="A6A6A6"/>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defTabSz="457200" eaLnBrk="0" fontAlgn="base" hangingPunct="0">
              <a:spcBef>
                <a:spcPct val="20000"/>
              </a:spcBef>
              <a:spcAft>
                <a:spcPts val="600"/>
              </a:spcAft>
              <a:buClr>
                <a:srgbClr val="A6A6A6"/>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a:spcBef>
                <a:spcPct val="0"/>
              </a:spcBef>
              <a:spcAft>
                <a:spcPct val="0"/>
              </a:spcAft>
              <a:buClrTx/>
              <a:buSzTx/>
              <a:buFontTx/>
              <a:buNone/>
            </a:pPr>
            <a:r>
              <a:rPr lang="es-MX" altLang="es-PY" sz="3000" b="1" dirty="0">
                <a:solidFill>
                  <a:srgbClr val="465B4C"/>
                </a:solidFill>
                <a:latin typeface="Helvetica" panose="020B0604020202020204" pitchFamily="34" charset="0"/>
                <a:cs typeface="Helvetica" panose="020B0604020202020204" pitchFamily="34" charset="0"/>
              </a:rPr>
              <a:t>INGRESOS</a:t>
            </a:r>
            <a:endParaRPr lang="es-PY" altLang="es-PY" sz="3000" b="1" dirty="0">
              <a:solidFill>
                <a:srgbClr val="465B4C"/>
              </a:solidFill>
              <a:latin typeface="Helvetica" panose="020B0604020202020204" pitchFamily="34" charset="0"/>
              <a:cs typeface="Helvetica" panose="020B0604020202020204" pitchFamily="34" charset="0"/>
            </a:endParaRPr>
          </a:p>
        </p:txBody>
      </p:sp>
      <p:graphicFrame>
        <p:nvGraphicFramePr>
          <p:cNvPr id="6" name="1 Tabla"/>
          <p:cNvGraphicFramePr>
            <a:graphicFrameLocks noGrp="1"/>
          </p:cNvGraphicFramePr>
          <p:nvPr>
            <p:extLst>
              <p:ext uri="{D42A27DB-BD31-4B8C-83A1-F6EECF244321}">
                <p14:modId xmlns:p14="http://schemas.microsoft.com/office/powerpoint/2010/main" val="1203211328"/>
              </p:ext>
            </p:extLst>
          </p:nvPr>
        </p:nvGraphicFramePr>
        <p:xfrm>
          <a:off x="551384" y="2192876"/>
          <a:ext cx="11233247" cy="2952328"/>
        </p:xfrm>
        <a:graphic>
          <a:graphicData uri="http://schemas.openxmlformats.org/drawingml/2006/table">
            <a:tbl>
              <a:tblPr>
                <a:tableStyleId>{5C22544A-7EE6-4342-B048-85BDC9FD1C3A}</a:tableStyleId>
              </a:tblPr>
              <a:tblGrid>
                <a:gridCol w="3312368">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3448883">
                  <a:extLst>
                    <a:ext uri="{9D8B030D-6E8A-4147-A177-3AD203B41FA5}">
                      <a16:colId xmlns:a16="http://schemas.microsoft.com/office/drawing/2014/main" val="20002"/>
                    </a:ext>
                  </a:extLst>
                </a:gridCol>
                <a:gridCol w="2023724">
                  <a:extLst>
                    <a:ext uri="{9D8B030D-6E8A-4147-A177-3AD203B41FA5}">
                      <a16:colId xmlns:a16="http://schemas.microsoft.com/office/drawing/2014/main" val="20003"/>
                    </a:ext>
                  </a:extLst>
                </a:gridCol>
              </a:tblGrid>
              <a:tr h="871483">
                <a:tc>
                  <a:txBody>
                    <a:bodyPr/>
                    <a:lstStyle/>
                    <a:p>
                      <a:pPr algn="ctr" fontAlgn="b"/>
                      <a:r>
                        <a:rPr lang="es-PY" sz="2400" b="1" u="none" strike="noStrike" dirty="0" smtClean="0">
                          <a:effectLst/>
                        </a:rPr>
                        <a:t>INGRESOS</a:t>
                      </a:r>
                      <a:endParaRPr lang="es-PY" sz="2400" b="1" i="0" u="none" strike="noStrike" dirty="0">
                        <a:effectLst/>
                        <a:latin typeface="Cambria"/>
                      </a:endParaRPr>
                    </a:p>
                  </a:txBody>
                  <a:tcPr marL="9525" marR="9525" marT="9526" marB="0" anchor="ctr">
                    <a:solidFill>
                      <a:schemeClr val="accent2"/>
                    </a:solidFill>
                  </a:tcPr>
                </a:tc>
                <a:tc>
                  <a:txBody>
                    <a:bodyPr/>
                    <a:lstStyle/>
                    <a:p>
                      <a:pPr algn="ctr" fontAlgn="b"/>
                      <a:r>
                        <a:rPr lang="es-PY" sz="2400" b="1" u="none" strike="noStrike" dirty="0" smtClean="0">
                          <a:effectLst/>
                        </a:rPr>
                        <a:t>MONTOS</a:t>
                      </a:r>
                      <a:endParaRPr lang="es-PY" sz="2400" b="1" i="0" u="none" strike="noStrike" dirty="0">
                        <a:effectLst/>
                        <a:latin typeface="Cambria"/>
                      </a:endParaRPr>
                    </a:p>
                  </a:txBody>
                  <a:tcPr marL="9525" marR="9525" marT="9526" marB="0" anchor="ctr">
                    <a:solidFill>
                      <a:schemeClr val="accent2"/>
                    </a:solidFill>
                  </a:tcPr>
                </a:tc>
                <a:tc>
                  <a:txBody>
                    <a:bodyPr/>
                    <a:lstStyle/>
                    <a:p>
                      <a:pPr algn="ctr" fontAlgn="b"/>
                      <a:r>
                        <a:rPr lang="es-PY" sz="2400" b="1" u="none" strike="noStrike" dirty="0" smtClean="0">
                          <a:effectLst/>
                        </a:rPr>
                        <a:t>PRESUPUESTO </a:t>
                      </a:r>
                      <a:r>
                        <a:rPr lang="es-PY" sz="2400" b="1" u="none" strike="noStrike" dirty="0" err="1" smtClean="0">
                          <a:effectLst/>
                        </a:rPr>
                        <a:t>MMHH</a:t>
                      </a:r>
                      <a:endParaRPr lang="es-PY" sz="2400" b="1" i="0" u="none" strike="noStrike" dirty="0">
                        <a:effectLst/>
                        <a:latin typeface="Cambria"/>
                      </a:endParaRPr>
                    </a:p>
                  </a:txBody>
                  <a:tcPr marL="9525" marR="9525" marT="9526" marB="0" anchor="ctr">
                    <a:solidFill>
                      <a:schemeClr val="accent2"/>
                    </a:solidFill>
                  </a:tcPr>
                </a:tc>
                <a:tc>
                  <a:txBody>
                    <a:bodyPr/>
                    <a:lstStyle/>
                    <a:p>
                      <a:pPr algn="ctr" fontAlgn="b"/>
                      <a:r>
                        <a:rPr lang="es-PY" sz="2400" b="1" u="none" strike="noStrike" dirty="0" smtClean="0">
                          <a:effectLst/>
                        </a:rPr>
                        <a:t>PENDIENTE </a:t>
                      </a:r>
                      <a:endParaRPr lang="es-PY" sz="2400" b="1" i="0" u="none" strike="noStrike" dirty="0">
                        <a:effectLst/>
                        <a:latin typeface="Cambria"/>
                      </a:endParaRPr>
                    </a:p>
                  </a:txBody>
                  <a:tcPr marL="9525" marR="9525" marT="9526" marB="0" anchor="ctr">
                    <a:solidFill>
                      <a:schemeClr val="accent2"/>
                    </a:solidFill>
                  </a:tcPr>
                </a:tc>
                <a:extLst>
                  <a:ext uri="{0D108BD9-81ED-4DB2-BD59-A6C34878D82A}">
                    <a16:rowId xmlns:a16="http://schemas.microsoft.com/office/drawing/2014/main" val="10000"/>
                  </a:ext>
                </a:extLst>
              </a:tr>
              <a:tr h="696629">
                <a:tc>
                  <a:txBody>
                    <a:bodyPr/>
                    <a:lstStyle/>
                    <a:p>
                      <a:pPr algn="l" fontAlgn="b"/>
                      <a:r>
                        <a:rPr lang="es-PY" sz="2400" u="none" strike="noStrike" dirty="0">
                          <a:effectLst/>
                          <a:latin typeface="+mn-lt"/>
                        </a:rPr>
                        <a:t>Saldo Inicial</a:t>
                      </a:r>
                      <a:endParaRPr lang="es-PY" sz="2400" b="0" i="0" u="none" strike="noStrike" dirty="0">
                        <a:effectLst/>
                        <a:latin typeface="+mn-lt"/>
                      </a:endParaRPr>
                    </a:p>
                  </a:txBody>
                  <a:tcPr marL="9525" marR="9525" marT="9526" marB="0" anchor="ctr"/>
                </a:tc>
                <a:tc>
                  <a:txBody>
                    <a:bodyPr/>
                    <a:lstStyle/>
                    <a:p>
                      <a:pPr algn="ctr" fontAlgn="b"/>
                      <a:r>
                        <a:rPr lang="es-PY" sz="2400" b="0" i="0" u="none" strike="noStrike" dirty="0" smtClean="0">
                          <a:effectLst/>
                          <a:latin typeface="Lato" panose="020F0502020204030203" pitchFamily="34" charset="0"/>
                          <a:ea typeface="Lato" panose="020F0502020204030203" pitchFamily="34" charset="0"/>
                          <a:cs typeface="Lato" panose="020F0502020204030203" pitchFamily="34" charset="0"/>
                        </a:rPr>
                        <a:t>2.017.250.401</a:t>
                      </a:r>
                      <a:endParaRPr lang="es-PY" sz="2400" b="0" i="0" u="none" strike="noStrike" dirty="0">
                        <a:effectLst/>
                        <a:latin typeface="Lato" panose="020F0502020204030203" pitchFamily="34" charset="0"/>
                        <a:ea typeface="Lato" panose="020F0502020204030203" pitchFamily="34" charset="0"/>
                        <a:cs typeface="Lato" panose="020F0502020204030203" pitchFamily="34" charset="0"/>
                      </a:endParaRPr>
                    </a:p>
                  </a:txBody>
                  <a:tcPr marL="9525" marR="9525" marT="9526" marB="0" anchor="ctr"/>
                </a:tc>
                <a:tc>
                  <a:txBody>
                    <a:bodyPr/>
                    <a:lstStyle/>
                    <a:p>
                      <a:pPr algn="ctr" fontAlgn="b"/>
                      <a:r>
                        <a:rPr lang="es-PY" sz="2400" u="none" strike="noStrike" dirty="0">
                          <a:effectLst/>
                          <a:latin typeface="Lato" panose="020F0502020204030203" pitchFamily="34" charset="0"/>
                          <a:ea typeface="Lato" panose="020F0502020204030203" pitchFamily="34" charset="0"/>
                          <a:cs typeface="Lato" panose="020F0502020204030203" pitchFamily="34" charset="0"/>
                        </a:rPr>
                        <a:t> </a:t>
                      </a:r>
                      <a:r>
                        <a:rPr lang="es-PY" sz="2400" u="none" strike="noStrike" dirty="0" smtClean="0">
                          <a:effectLst/>
                          <a:latin typeface="Lato" panose="020F0502020204030203" pitchFamily="34" charset="0"/>
                          <a:ea typeface="Lato" panose="020F0502020204030203" pitchFamily="34" charset="0"/>
                          <a:cs typeface="Lato" panose="020F0502020204030203" pitchFamily="34" charset="0"/>
                        </a:rPr>
                        <a:t>3.013.881.375</a:t>
                      </a:r>
                      <a:endParaRPr lang="es-PY" sz="2400" b="0" i="0" u="none" strike="noStrike" dirty="0">
                        <a:effectLst/>
                        <a:latin typeface="Lato" panose="020F0502020204030203" pitchFamily="34" charset="0"/>
                        <a:ea typeface="Lato" panose="020F0502020204030203" pitchFamily="34" charset="0"/>
                        <a:cs typeface="Lato" panose="020F0502020204030203" pitchFamily="34" charset="0"/>
                      </a:endParaRPr>
                    </a:p>
                  </a:txBody>
                  <a:tcPr marL="9525" marR="9525" marT="9526"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s-PY" sz="2400" u="none" strike="noStrike" dirty="0">
                          <a:effectLst/>
                          <a:latin typeface="Lato" panose="020F0502020204030203" pitchFamily="34" charset="0"/>
                          <a:ea typeface="Lato" panose="020F0502020204030203" pitchFamily="34" charset="0"/>
                          <a:cs typeface="Lato" panose="020F0502020204030203" pitchFamily="34" charset="0"/>
                        </a:rPr>
                        <a:t> </a:t>
                      </a:r>
                      <a:r>
                        <a:rPr lang="es-419" sz="2400" b="0" i="0" u="none" strike="noStrike" dirty="0" smtClean="0">
                          <a:effectLst/>
                          <a:latin typeface="Lato" panose="020F0502020204030203" pitchFamily="34" charset="0"/>
                          <a:ea typeface="Lato" panose="020F0502020204030203" pitchFamily="34" charset="0"/>
                          <a:cs typeface="Lato" panose="020F0502020204030203" pitchFamily="34" charset="0"/>
                        </a:rPr>
                        <a:t>282.564.332</a:t>
                      </a:r>
                      <a:endParaRPr lang="es-PY" sz="2400" b="0" i="0" u="none" strike="noStrike" dirty="0">
                        <a:effectLst/>
                        <a:latin typeface="Lato" panose="020F0502020204030203" pitchFamily="34" charset="0"/>
                        <a:ea typeface="Lato" panose="020F0502020204030203" pitchFamily="34" charset="0"/>
                        <a:cs typeface="Lato" panose="020F0502020204030203" pitchFamily="34" charset="0"/>
                      </a:endParaRPr>
                    </a:p>
                  </a:txBody>
                  <a:tcPr marL="9525" marR="9525" marT="9526" marB="0" anchor="ctr"/>
                </a:tc>
                <a:extLst>
                  <a:ext uri="{0D108BD9-81ED-4DB2-BD59-A6C34878D82A}">
                    <a16:rowId xmlns:a16="http://schemas.microsoft.com/office/drawing/2014/main" val="10001"/>
                  </a:ext>
                </a:extLst>
              </a:tr>
              <a:tr h="650923">
                <a:tc>
                  <a:txBody>
                    <a:bodyPr/>
                    <a:lstStyle/>
                    <a:p>
                      <a:pPr algn="l" fontAlgn="b"/>
                      <a:r>
                        <a:rPr lang="es-PY" sz="2400" u="none" strike="noStrike" dirty="0">
                          <a:effectLst/>
                          <a:latin typeface="+mn-lt"/>
                        </a:rPr>
                        <a:t>Transferencias del 2020</a:t>
                      </a:r>
                      <a:endParaRPr lang="es-PY" sz="2400" b="0" i="0" u="none" strike="noStrike" dirty="0">
                        <a:effectLst/>
                        <a:latin typeface="+mn-lt"/>
                      </a:endParaRPr>
                    </a:p>
                  </a:txBody>
                  <a:tcPr marL="9525" marR="9525" marT="9526" marB="0" anchor="ctr"/>
                </a:tc>
                <a:tc>
                  <a:txBody>
                    <a:bodyPr/>
                    <a:lstStyle/>
                    <a:p>
                      <a:pPr algn="ctr" fontAlgn="b"/>
                      <a:r>
                        <a:rPr lang="es-PY" sz="2400" b="0" i="0" u="none" strike="noStrike" dirty="0" smtClean="0">
                          <a:effectLst/>
                          <a:latin typeface="Lato" panose="020F0502020204030203" pitchFamily="34" charset="0"/>
                          <a:ea typeface="Lato" panose="020F0502020204030203" pitchFamily="34" charset="0"/>
                          <a:cs typeface="Lato" panose="020F0502020204030203" pitchFamily="34" charset="0"/>
                        </a:rPr>
                        <a:t>1.701.111.206</a:t>
                      </a:r>
                      <a:endParaRPr lang="es-PY" sz="2400" b="0" i="0" u="none" strike="noStrike" dirty="0">
                        <a:effectLst/>
                        <a:latin typeface="Lato" panose="020F0502020204030203" pitchFamily="34" charset="0"/>
                        <a:ea typeface="Lato" panose="020F0502020204030203" pitchFamily="34" charset="0"/>
                        <a:cs typeface="Lato" panose="020F0502020204030203" pitchFamily="34" charset="0"/>
                      </a:endParaRPr>
                    </a:p>
                  </a:txBody>
                  <a:tcPr marL="9525" marR="9525" marT="9526" marB="0" anchor="ctr"/>
                </a:tc>
                <a:tc>
                  <a:txBody>
                    <a:bodyPr/>
                    <a:lstStyle/>
                    <a:p>
                      <a:pPr algn="ctr" fontAlgn="b"/>
                      <a:r>
                        <a:rPr lang="es-419" sz="2400" b="0" i="0" u="none" strike="noStrike" dirty="0" smtClean="0">
                          <a:effectLst/>
                          <a:latin typeface="Lato" panose="020F0502020204030203" pitchFamily="34" charset="0"/>
                          <a:ea typeface="Lato" panose="020F0502020204030203" pitchFamily="34" charset="0"/>
                          <a:cs typeface="Lato" panose="020F0502020204030203" pitchFamily="34" charset="0"/>
                        </a:rPr>
                        <a:t>2.731.317.043</a:t>
                      </a:r>
                      <a:endParaRPr lang="es-PY" sz="2400" b="0" i="0" u="none" strike="noStrike" dirty="0">
                        <a:effectLst/>
                        <a:latin typeface="Lato" panose="020F0502020204030203" pitchFamily="34" charset="0"/>
                        <a:ea typeface="Lato" panose="020F0502020204030203" pitchFamily="34" charset="0"/>
                        <a:cs typeface="Lato" panose="020F0502020204030203" pitchFamily="34" charset="0"/>
                      </a:endParaRPr>
                    </a:p>
                  </a:txBody>
                  <a:tcPr marL="9525" marR="9525" marT="9526" marB="0" anchor="ctr"/>
                </a:tc>
                <a:tc>
                  <a:txBody>
                    <a:bodyPr/>
                    <a:lstStyle/>
                    <a:p>
                      <a:pPr algn="ctr" fontAlgn="b"/>
                      <a:r>
                        <a:rPr lang="es-PY" sz="2400" u="none" strike="noStrike" dirty="0">
                          <a:effectLst/>
                          <a:latin typeface="Lato" panose="020F0502020204030203" pitchFamily="34" charset="0"/>
                          <a:ea typeface="Lato" panose="020F0502020204030203" pitchFamily="34" charset="0"/>
                          <a:cs typeface="Lato" panose="020F0502020204030203" pitchFamily="34" charset="0"/>
                        </a:rPr>
                        <a:t> </a:t>
                      </a:r>
                      <a:endParaRPr lang="es-PY" sz="2400" b="0" i="0" u="none" strike="noStrike" dirty="0">
                        <a:effectLst/>
                        <a:latin typeface="Lato" panose="020F0502020204030203" pitchFamily="34" charset="0"/>
                        <a:ea typeface="Lato" panose="020F0502020204030203" pitchFamily="34" charset="0"/>
                        <a:cs typeface="Lato" panose="020F0502020204030203" pitchFamily="34" charset="0"/>
                      </a:endParaRPr>
                    </a:p>
                  </a:txBody>
                  <a:tcPr marL="9525" marR="9525" marT="9526" marB="0" anchor="ctr"/>
                </a:tc>
                <a:extLst>
                  <a:ext uri="{0D108BD9-81ED-4DB2-BD59-A6C34878D82A}">
                    <a16:rowId xmlns:a16="http://schemas.microsoft.com/office/drawing/2014/main" val="10002"/>
                  </a:ext>
                </a:extLst>
              </a:tr>
              <a:tr h="733293">
                <a:tc>
                  <a:txBody>
                    <a:bodyPr/>
                    <a:lstStyle/>
                    <a:p>
                      <a:pPr marL="0" algn="ctr" defTabSz="457200" rtl="0" eaLnBrk="1" fontAlgn="b" latinLnBrk="0" hangingPunct="1"/>
                      <a:r>
                        <a:rPr lang="es-PY" sz="2400" b="1" u="none" strike="noStrike" kern="1200" dirty="0" smtClean="0">
                          <a:solidFill>
                            <a:schemeClr val="dk1"/>
                          </a:solidFill>
                          <a:effectLst/>
                          <a:latin typeface="+mn-lt"/>
                          <a:ea typeface="+mn-ea"/>
                          <a:cs typeface="+mn-cs"/>
                        </a:rPr>
                        <a:t>TOTAL INGRESOS</a:t>
                      </a:r>
                      <a:endParaRPr lang="es-PY" sz="2400" b="1" u="none" strike="noStrike" kern="1200" dirty="0">
                        <a:solidFill>
                          <a:schemeClr val="dk1"/>
                        </a:solidFill>
                        <a:effectLst/>
                        <a:latin typeface="+mn-lt"/>
                        <a:ea typeface="+mn-ea"/>
                        <a:cs typeface="+mn-cs"/>
                      </a:endParaRPr>
                    </a:p>
                  </a:txBody>
                  <a:tcPr marL="9525" marR="9525" marT="9526" marB="0" anchor="ctr">
                    <a:solidFill>
                      <a:schemeClr val="accent2"/>
                    </a:solidFill>
                  </a:tcPr>
                </a:tc>
                <a:tc>
                  <a:txBody>
                    <a:bodyPr/>
                    <a:lstStyle/>
                    <a:p>
                      <a:pPr algn="ctr" fontAlgn="b"/>
                      <a:r>
                        <a:rPr lang="es-PY" sz="2400" b="1" u="none" strike="noStrike" kern="1200" dirty="0" smtClean="0">
                          <a:solidFill>
                            <a:schemeClr val="dk1"/>
                          </a:solidFill>
                          <a:effectLst/>
                          <a:latin typeface="+mn-lt"/>
                          <a:ea typeface="+mn-ea"/>
                          <a:cs typeface="+mn-cs"/>
                        </a:rPr>
                        <a:t>3.718.361.607</a:t>
                      </a:r>
                      <a:endParaRPr lang="es-PY" sz="2400" b="1" u="none" strike="noStrike" kern="1200" dirty="0">
                        <a:solidFill>
                          <a:schemeClr val="dk1"/>
                        </a:solidFill>
                        <a:effectLst/>
                        <a:latin typeface="+mn-lt"/>
                        <a:ea typeface="+mn-ea"/>
                        <a:cs typeface="+mn-cs"/>
                      </a:endParaRPr>
                    </a:p>
                  </a:txBody>
                  <a:tcPr marL="9525" marR="9525" marT="9526" marB="0" anchor="ctr">
                    <a:solidFill>
                      <a:schemeClr val="accent2"/>
                    </a:solidFill>
                  </a:tcPr>
                </a:tc>
                <a:tc>
                  <a:txBody>
                    <a:bodyPr/>
                    <a:lstStyle/>
                    <a:p>
                      <a:pPr algn="ctr" fontAlgn="b"/>
                      <a:r>
                        <a:rPr lang="es-PY" sz="2400" b="1" u="none" strike="noStrike" kern="1200" dirty="0" smtClean="0">
                          <a:solidFill>
                            <a:schemeClr val="dk1"/>
                          </a:solidFill>
                          <a:effectLst/>
                          <a:latin typeface="+mn-lt"/>
                          <a:ea typeface="+mn-ea"/>
                          <a:cs typeface="+mn-cs"/>
                        </a:rPr>
                        <a:t>5.745.198.418</a:t>
                      </a:r>
                      <a:r>
                        <a:rPr lang="es-PY" sz="2400" b="1" u="none" strike="noStrike" kern="1200" dirty="0">
                          <a:solidFill>
                            <a:schemeClr val="dk1"/>
                          </a:solidFill>
                          <a:effectLst/>
                          <a:latin typeface="+mn-lt"/>
                          <a:ea typeface="+mn-ea"/>
                          <a:cs typeface="+mn-cs"/>
                        </a:rPr>
                        <a:t> </a:t>
                      </a:r>
                    </a:p>
                  </a:txBody>
                  <a:tcPr marL="9525" marR="9525" marT="9526" marB="0" anchor="ctr">
                    <a:solidFill>
                      <a:schemeClr val="accent2"/>
                    </a:solidFill>
                  </a:tcPr>
                </a:tc>
                <a:tc>
                  <a:txBody>
                    <a:bodyPr/>
                    <a:lstStyle/>
                    <a:p>
                      <a:pPr algn="ctr" fontAlgn="b"/>
                      <a:r>
                        <a:rPr lang="es-PY" sz="1300" b="1" u="none" strike="noStrike" dirty="0">
                          <a:effectLst/>
                        </a:rPr>
                        <a:t> </a:t>
                      </a:r>
                      <a:endParaRPr lang="es-PY" sz="1300" b="1" i="0" u="none" strike="noStrike" dirty="0">
                        <a:effectLst/>
                        <a:latin typeface="Cambria"/>
                      </a:endParaRPr>
                    </a:p>
                  </a:txBody>
                  <a:tcPr marL="9525" marR="9525" marT="9526" marB="0" anchor="ctr">
                    <a:solidFill>
                      <a:schemeClr val="accent2"/>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ítulo 1"/>
          <p:cNvSpPr>
            <a:spLocks noGrp="1"/>
          </p:cNvSpPr>
          <p:nvPr>
            <p:ph type="title"/>
          </p:nvPr>
        </p:nvSpPr>
        <p:spPr>
          <a:xfrm>
            <a:off x="551384" y="188640"/>
            <a:ext cx="10945216" cy="1296144"/>
          </a:xfrm>
        </p:spPr>
        <p:txBody>
          <a:bodyPr/>
          <a:lstStyle/>
          <a:p>
            <a:r>
              <a:rPr lang="es-ES" altLang="es-PY" sz="2400" b="1" i="1" dirty="0" smtClean="0">
                <a:ln>
                  <a:noFill/>
                </a:ln>
                <a:solidFill>
                  <a:srgbClr val="465B4C"/>
                </a:solidFill>
                <a:latin typeface="Helvetica" panose="020B0604020202020204" pitchFamily="34" charset="0"/>
                <a:cs typeface="Helvetica" panose="020B0604020202020204" pitchFamily="34" charset="0"/>
              </a:rPr>
              <a:t>C. </a:t>
            </a:r>
            <a:r>
              <a:rPr lang="es-PY" altLang="es-PY" sz="2400" b="1" i="1" dirty="0" smtClean="0">
                <a:ln>
                  <a:noFill/>
                </a:ln>
                <a:solidFill>
                  <a:srgbClr val="BC0C0C"/>
                </a:solidFill>
                <a:latin typeface="Calibri" panose="020F0502020204030204" pitchFamily="34" charset="0"/>
                <a:cs typeface="Calibri" panose="020F0502020204030204" pitchFamily="34" charset="0"/>
              </a:rPr>
              <a:t>APLICACIÓN Y EJECUCIÓN DE LAS TRANSFERENCIAS, SALDO PRESUPUESTARIO, ENUMERANDO OBRAS REALIZADAS, OBRAS POR DESARROLLAR EN ESPERA Y CRITERIOS PRIORITARIOS</a:t>
            </a:r>
            <a:endParaRPr lang="es-PY" altLang="es-PY" sz="2400" b="1" i="1" dirty="0" smtClean="0">
              <a:ln>
                <a:noFill/>
              </a:ln>
              <a:latin typeface="Calibri" panose="020F0502020204030204" pitchFamily="34" charset="0"/>
              <a:cs typeface="Calibri" panose="020F0502020204030204" pitchFamily="34" charset="0"/>
            </a:endParaRPr>
          </a:p>
        </p:txBody>
      </p:sp>
      <p:graphicFrame>
        <p:nvGraphicFramePr>
          <p:cNvPr id="5" name="3 Tabla"/>
          <p:cNvGraphicFramePr>
            <a:graphicFrameLocks noGrp="1"/>
          </p:cNvGraphicFramePr>
          <p:nvPr>
            <p:extLst>
              <p:ext uri="{D42A27DB-BD31-4B8C-83A1-F6EECF244321}">
                <p14:modId xmlns:p14="http://schemas.microsoft.com/office/powerpoint/2010/main" val="1239314504"/>
              </p:ext>
            </p:extLst>
          </p:nvPr>
        </p:nvGraphicFramePr>
        <p:xfrm>
          <a:off x="551384" y="1628799"/>
          <a:ext cx="11377612" cy="5047330"/>
        </p:xfrm>
        <a:graphic>
          <a:graphicData uri="http://schemas.openxmlformats.org/drawingml/2006/table">
            <a:tbl>
              <a:tblPr firstRow="1" bandRow="1">
                <a:tableStyleId>{5C22544A-7EE6-4342-B048-85BDC9FD1C3A}</a:tableStyleId>
              </a:tblPr>
              <a:tblGrid>
                <a:gridCol w="5688806">
                  <a:extLst>
                    <a:ext uri="{9D8B030D-6E8A-4147-A177-3AD203B41FA5}">
                      <a16:colId xmlns:a16="http://schemas.microsoft.com/office/drawing/2014/main" val="20000"/>
                    </a:ext>
                  </a:extLst>
                </a:gridCol>
                <a:gridCol w="5688806">
                  <a:extLst>
                    <a:ext uri="{9D8B030D-6E8A-4147-A177-3AD203B41FA5}">
                      <a16:colId xmlns:a16="http://schemas.microsoft.com/office/drawing/2014/main" val="20001"/>
                    </a:ext>
                  </a:extLst>
                </a:gridCol>
              </a:tblGrid>
              <a:tr h="5643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PY" altLang="es-ES" sz="1400" b="1" dirty="0" smtClean="0">
                          <a:solidFill>
                            <a:schemeClr val="tx1"/>
                          </a:solidFill>
                          <a:latin typeface="Calibri" panose="020F0502020204030204" pitchFamily="34" charset="0"/>
                          <a:cs typeface="Calibri" panose="020F0502020204030204" pitchFamily="34" charset="0"/>
                        </a:rPr>
                        <a:t>1.</a:t>
                      </a:r>
                      <a:r>
                        <a:rPr lang="es-PY" altLang="es-ES" sz="1400" b="1" baseline="0" dirty="0" smtClean="0">
                          <a:solidFill>
                            <a:schemeClr val="tx1"/>
                          </a:solidFill>
                          <a:latin typeface="Calibri" panose="020F0502020204030204" pitchFamily="34" charset="0"/>
                          <a:cs typeface="Calibri" panose="020F0502020204030204" pitchFamily="34" charset="0"/>
                        </a:rPr>
                        <a:t> </a:t>
                      </a:r>
                      <a:r>
                        <a:rPr lang="es-PY" altLang="es-ES" sz="1400" b="1" dirty="0" smtClean="0">
                          <a:solidFill>
                            <a:schemeClr val="tx1"/>
                          </a:solidFill>
                          <a:latin typeface="Calibri" panose="020F0502020204030204" pitchFamily="34" charset="0"/>
                          <a:cs typeface="Calibri" panose="020F0502020204030204" pitchFamily="34" charset="0"/>
                        </a:rPr>
                        <a:t>CONSTRUCCIÓN DE BAÑO EN LA ESCUELA BÁSICA N° 826 PATRICIO </a:t>
                      </a:r>
                      <a:r>
                        <a:rPr lang="es-PY" altLang="es-ES" sz="1400" b="1" dirty="0" err="1" smtClean="0">
                          <a:solidFill>
                            <a:schemeClr val="tx1"/>
                          </a:solidFill>
                          <a:latin typeface="Calibri" panose="020F0502020204030204" pitchFamily="34" charset="0"/>
                          <a:cs typeface="Calibri" panose="020F0502020204030204" pitchFamily="34" charset="0"/>
                        </a:rPr>
                        <a:t>GUIDOBALDO</a:t>
                      </a:r>
                      <a:r>
                        <a:rPr lang="es-PY" altLang="es-ES" sz="1400" b="1" dirty="0" smtClean="0">
                          <a:solidFill>
                            <a:schemeClr val="tx1"/>
                          </a:solidFill>
                          <a:latin typeface="Calibri" panose="020F0502020204030204" pitchFamily="34" charset="0"/>
                          <a:cs typeface="Calibri" panose="020F0502020204030204" pitchFamily="34" charset="0"/>
                        </a:rPr>
                        <a:t> VARGAS </a:t>
                      </a:r>
                      <a:r>
                        <a:rPr lang="es-PY" altLang="es-ES" sz="1400" b="1" dirty="0" err="1" smtClean="0">
                          <a:solidFill>
                            <a:schemeClr val="tx1"/>
                          </a:solidFill>
                          <a:latin typeface="Calibri" panose="020F0502020204030204" pitchFamily="34" charset="0"/>
                          <a:cs typeface="Calibri" panose="020F0502020204030204" pitchFamily="34" charset="0"/>
                        </a:rPr>
                        <a:t>STARK</a:t>
                      </a:r>
                      <a:r>
                        <a:rPr lang="es-PY" altLang="es-ES" sz="1400" b="1" dirty="0" smtClean="0">
                          <a:solidFill>
                            <a:schemeClr val="tx1"/>
                          </a:solidFill>
                          <a:latin typeface="Calibri" panose="020F0502020204030204" pitchFamily="34" charset="0"/>
                          <a:cs typeface="Calibri" panose="020F0502020204030204" pitchFamily="34" charset="0"/>
                        </a:rPr>
                        <a:t>. </a:t>
                      </a:r>
                      <a:endParaRPr lang="es-PY" sz="1400" b="1" dirty="0">
                        <a:solidFill>
                          <a:schemeClr val="tx1"/>
                        </a:solidFill>
                        <a:latin typeface="Calibri" panose="020F0502020204030204" pitchFamily="34" charset="0"/>
                        <a:cs typeface="Calibri" panose="020F0502020204030204" pitchFamily="34" charset="0"/>
                      </a:endParaRPr>
                    </a:p>
                  </a:txBody>
                  <a:tcPr marL="91442" marR="91442" marT="45726" marB="45726" anchor="c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altLang="es-ES" sz="1400" b="1" dirty="0" smtClean="0">
                          <a:solidFill>
                            <a:schemeClr val="tx1"/>
                          </a:solidFill>
                          <a:latin typeface="Calibri" panose="020F0502020204030204" pitchFamily="34" charset="0"/>
                          <a:cs typeface="Calibri" panose="020F0502020204030204" pitchFamily="34" charset="0"/>
                        </a:rPr>
                        <a:t>8.</a:t>
                      </a:r>
                      <a:r>
                        <a:rPr lang="es-ES" altLang="es-ES" sz="1400" b="1" baseline="0" dirty="0" smtClean="0">
                          <a:solidFill>
                            <a:schemeClr val="tx1"/>
                          </a:solidFill>
                          <a:latin typeface="Calibri" panose="020F0502020204030204" pitchFamily="34" charset="0"/>
                          <a:cs typeface="Calibri" panose="020F0502020204030204" pitchFamily="34" charset="0"/>
                        </a:rPr>
                        <a:t> </a:t>
                      </a:r>
                      <a:r>
                        <a:rPr lang="es-ES" altLang="es-ES" sz="1400" b="1" dirty="0" smtClean="0">
                          <a:solidFill>
                            <a:schemeClr val="tx1"/>
                          </a:solidFill>
                          <a:latin typeface="Calibri" panose="020F0502020204030204" pitchFamily="34" charset="0"/>
                          <a:cs typeface="Calibri" panose="020F0502020204030204" pitchFamily="34" charset="0"/>
                        </a:rPr>
                        <a:t>Entrega de Kits de Alimentos (ROYALTIES)</a:t>
                      </a:r>
                      <a:endParaRPr lang="es-PY" sz="1400" b="1" dirty="0">
                        <a:solidFill>
                          <a:schemeClr val="tx1"/>
                        </a:solidFill>
                        <a:latin typeface="Calibri" panose="020F0502020204030204" pitchFamily="34" charset="0"/>
                        <a:cs typeface="Calibri" panose="020F0502020204030204" pitchFamily="34" charset="0"/>
                      </a:endParaRPr>
                    </a:p>
                  </a:txBody>
                  <a:tcPr marL="91442" marR="91442" marT="45726" marB="45726" anchor="ctr">
                    <a:noFill/>
                  </a:tcPr>
                </a:tc>
                <a:extLst>
                  <a:ext uri="{0D108BD9-81ED-4DB2-BD59-A6C34878D82A}">
                    <a16:rowId xmlns:a16="http://schemas.microsoft.com/office/drawing/2014/main" val="10000"/>
                  </a:ext>
                </a:extLst>
              </a:tr>
              <a:tr h="6597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altLang="es-ES" sz="1400" b="1" dirty="0" smtClean="0">
                          <a:solidFill>
                            <a:schemeClr val="tx1"/>
                          </a:solidFill>
                          <a:latin typeface="Calibri" panose="020F0502020204030204" pitchFamily="34" charset="0"/>
                          <a:cs typeface="Calibri" panose="020F0502020204030204" pitchFamily="34" charset="0"/>
                        </a:rPr>
                        <a:t>2.</a:t>
                      </a:r>
                      <a:r>
                        <a:rPr lang="es-ES" altLang="es-ES" sz="1400" b="1" baseline="0" dirty="0" smtClean="0">
                          <a:solidFill>
                            <a:schemeClr val="tx1"/>
                          </a:solidFill>
                          <a:latin typeface="Calibri" panose="020F0502020204030204" pitchFamily="34" charset="0"/>
                          <a:cs typeface="Calibri" panose="020F0502020204030204" pitchFamily="34" charset="0"/>
                        </a:rPr>
                        <a:t> </a:t>
                      </a:r>
                      <a:r>
                        <a:rPr lang="es-PY" altLang="es-ES" sz="1400" b="1" dirty="0" smtClean="0">
                          <a:solidFill>
                            <a:schemeClr val="tx1"/>
                          </a:solidFill>
                          <a:latin typeface="Calibri" panose="020F0502020204030204" pitchFamily="34" charset="0"/>
                          <a:cs typeface="Calibri" panose="020F0502020204030204" pitchFamily="34" charset="0"/>
                        </a:rPr>
                        <a:t>CONSTRUCCIÓN DE BAÑO EN LA ESCUELA BÁSICA N°132 MIGUEL ARCÁNGEL</a:t>
                      </a:r>
                      <a:endParaRPr lang="es-ES" altLang="es-ES" sz="1400" b="1" dirty="0">
                        <a:solidFill>
                          <a:schemeClr val="tx1"/>
                        </a:solidFill>
                        <a:latin typeface="Calibri" panose="020F0502020204030204" pitchFamily="34" charset="0"/>
                        <a:cs typeface="Calibri" panose="020F0502020204030204" pitchFamily="34" charset="0"/>
                      </a:endParaRPr>
                    </a:p>
                    <a:p>
                      <a:endParaRPr lang="es-PY" sz="1400" b="1" dirty="0">
                        <a:solidFill>
                          <a:schemeClr val="tx1"/>
                        </a:solidFill>
                        <a:latin typeface="Calibri" panose="020F0502020204030204" pitchFamily="34" charset="0"/>
                        <a:cs typeface="Calibri" panose="020F0502020204030204" pitchFamily="34" charset="0"/>
                      </a:endParaRPr>
                    </a:p>
                  </a:txBody>
                  <a:tcPr marL="91442" marR="91442" marT="45726" marB="45726" anchor="c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altLang="es-ES" sz="1400" b="1" dirty="0" smtClean="0">
                          <a:solidFill>
                            <a:schemeClr val="tx1"/>
                          </a:solidFill>
                          <a:latin typeface="Calibri" panose="020F0502020204030204" pitchFamily="34" charset="0"/>
                          <a:cs typeface="Calibri" panose="020F0502020204030204" pitchFamily="34" charset="0"/>
                        </a:rPr>
                        <a:t>9.</a:t>
                      </a:r>
                      <a:r>
                        <a:rPr lang="es-ES" altLang="es-ES" sz="1400" b="1" baseline="0" dirty="0" smtClean="0">
                          <a:solidFill>
                            <a:schemeClr val="tx1"/>
                          </a:solidFill>
                          <a:latin typeface="Calibri" panose="020F0502020204030204" pitchFamily="34" charset="0"/>
                          <a:cs typeface="Calibri" panose="020F0502020204030204" pitchFamily="34" charset="0"/>
                        </a:rPr>
                        <a:t> </a:t>
                      </a:r>
                      <a:r>
                        <a:rPr lang="es-ES" altLang="es-ES" sz="1400" b="1" dirty="0" smtClean="0">
                          <a:solidFill>
                            <a:schemeClr val="tx1"/>
                          </a:solidFill>
                          <a:latin typeface="Calibri" panose="020F0502020204030204" pitchFamily="34" charset="0"/>
                          <a:cs typeface="Calibri" panose="020F0502020204030204" pitchFamily="34" charset="0"/>
                        </a:rPr>
                        <a:t>KITS DE ALIMENTOS NO PERECEDEROS (</a:t>
                      </a:r>
                      <a:r>
                        <a:rPr lang="es-ES" altLang="es-ES" sz="1400" b="1" dirty="0" err="1" smtClean="0">
                          <a:solidFill>
                            <a:schemeClr val="tx1"/>
                          </a:solidFill>
                          <a:latin typeface="Calibri" panose="020F0502020204030204" pitchFamily="34" charset="0"/>
                          <a:cs typeface="Calibri" panose="020F0502020204030204" pitchFamily="34" charset="0"/>
                        </a:rPr>
                        <a:t>FONACIDE</a:t>
                      </a:r>
                      <a:r>
                        <a:rPr lang="es-ES" altLang="es-ES" sz="1400" b="1" dirty="0" smtClean="0">
                          <a:solidFill>
                            <a:schemeClr val="tx1"/>
                          </a:solidFill>
                          <a:latin typeface="Calibri" panose="020F0502020204030204" pitchFamily="34" charset="0"/>
                          <a:cs typeface="Calibri" panose="020F0502020204030204" pitchFamily="34" charset="0"/>
                        </a:rPr>
                        <a:t>)</a:t>
                      </a:r>
                      <a:endParaRPr lang="es-PY" sz="1400" b="1" dirty="0" smtClean="0">
                        <a:solidFill>
                          <a:schemeClr val="tx1"/>
                        </a:solidFill>
                        <a:latin typeface="Calibri" panose="020F0502020204030204" pitchFamily="34" charset="0"/>
                        <a:cs typeface="Calibri" panose="020F0502020204030204" pitchFamily="34" charset="0"/>
                      </a:endParaRPr>
                    </a:p>
                  </a:txBody>
                  <a:tcPr marL="91442" marR="91442" marT="45726" marB="45726" anchor="ctr">
                    <a:noFill/>
                  </a:tcPr>
                </a:tc>
                <a:extLst>
                  <a:ext uri="{0D108BD9-81ED-4DB2-BD59-A6C34878D82A}">
                    <a16:rowId xmlns:a16="http://schemas.microsoft.com/office/drawing/2014/main" val="10001"/>
                  </a:ext>
                </a:extLst>
              </a:tr>
              <a:tr h="79677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altLang="es-ES" sz="1400" b="1" dirty="0" smtClean="0">
                          <a:solidFill>
                            <a:schemeClr val="tx1"/>
                          </a:solidFill>
                          <a:latin typeface="Calibri" panose="020F0502020204030204" pitchFamily="34" charset="0"/>
                          <a:cs typeface="Calibri" panose="020F0502020204030204" pitchFamily="34" charset="0"/>
                        </a:rPr>
                        <a:t>3.</a:t>
                      </a:r>
                      <a:r>
                        <a:rPr lang="es-ES" altLang="es-ES" sz="1400" b="1" baseline="0" dirty="0" smtClean="0">
                          <a:solidFill>
                            <a:schemeClr val="tx1"/>
                          </a:solidFill>
                          <a:latin typeface="Calibri" panose="020F0502020204030204" pitchFamily="34" charset="0"/>
                          <a:cs typeface="Calibri" panose="020F0502020204030204" pitchFamily="34" charset="0"/>
                        </a:rPr>
                        <a:t> </a:t>
                      </a:r>
                      <a:r>
                        <a:rPr lang="es-PY" altLang="es-ES" sz="1400" b="1" dirty="0" smtClean="0">
                          <a:solidFill>
                            <a:schemeClr val="tx1"/>
                          </a:solidFill>
                          <a:latin typeface="Calibri" panose="020F0502020204030204" pitchFamily="34" charset="0"/>
                          <a:cs typeface="Calibri" panose="020F0502020204030204" pitchFamily="34" charset="0"/>
                        </a:rPr>
                        <a:t>CONSTRUCCIÓN DE DESAGÜE PLUVIAL EN LA COMPAÑÍA ARAZAPÉ</a:t>
                      </a:r>
                      <a:endParaRPr lang="es-PY" sz="1400" b="1" dirty="0">
                        <a:solidFill>
                          <a:schemeClr val="tx1"/>
                        </a:solidFill>
                        <a:latin typeface="Calibri" panose="020F0502020204030204" pitchFamily="34" charset="0"/>
                        <a:cs typeface="Calibri" panose="020F0502020204030204" pitchFamily="34" charset="0"/>
                      </a:endParaRPr>
                    </a:p>
                  </a:txBody>
                  <a:tcPr marL="91442" marR="91442" marT="45726" marB="45726" anchor="c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PY" altLang="es-ES" sz="1400" b="1" dirty="0" smtClean="0">
                          <a:solidFill>
                            <a:schemeClr val="tx1"/>
                          </a:solidFill>
                          <a:latin typeface="Calibri" panose="020F0502020204030204" pitchFamily="34" charset="0"/>
                          <a:cs typeface="Calibri" panose="020F0502020204030204" pitchFamily="34" charset="0"/>
                        </a:rPr>
                        <a:t>10. “CONSTRUCCIÓN DE BAÑO Y CERCO PERIMETRAL EN LA ESCUELA BÁSICA N° 1249 PROF. ANA CÁCERES PAREDES” de la localidad de </a:t>
                      </a:r>
                      <a:r>
                        <a:rPr lang="es-PY" altLang="es-ES" sz="1400" b="1" dirty="0" err="1" smtClean="0">
                          <a:solidFill>
                            <a:schemeClr val="tx1"/>
                          </a:solidFill>
                          <a:latin typeface="Calibri" panose="020F0502020204030204" pitchFamily="34" charset="0"/>
                          <a:cs typeface="Calibri" panose="020F0502020204030204" pitchFamily="34" charset="0"/>
                        </a:rPr>
                        <a:t>Ysypo</a:t>
                      </a:r>
                      <a:endParaRPr lang="es-PY" sz="1400" b="1" dirty="0" smtClean="0">
                        <a:solidFill>
                          <a:schemeClr val="tx1"/>
                        </a:solidFill>
                        <a:latin typeface="Calibri" panose="020F0502020204030204" pitchFamily="34" charset="0"/>
                        <a:cs typeface="Calibri" panose="020F0502020204030204" pitchFamily="34" charset="0"/>
                      </a:endParaRPr>
                    </a:p>
                  </a:txBody>
                  <a:tcPr marL="91442" marR="91442" marT="45726" marB="45726" anchor="ctr">
                    <a:noFill/>
                  </a:tcPr>
                </a:tc>
                <a:extLst>
                  <a:ext uri="{0D108BD9-81ED-4DB2-BD59-A6C34878D82A}">
                    <a16:rowId xmlns:a16="http://schemas.microsoft.com/office/drawing/2014/main" val="10002"/>
                  </a:ext>
                </a:extLst>
              </a:tr>
              <a:tr h="63722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PY" altLang="es-ES" sz="1400" b="1" dirty="0" smtClean="0">
                          <a:solidFill>
                            <a:schemeClr val="tx1"/>
                          </a:solidFill>
                          <a:latin typeface="Calibri" panose="020F0502020204030204" pitchFamily="34" charset="0"/>
                          <a:cs typeface="Calibri" panose="020F0502020204030204" pitchFamily="34" charset="0"/>
                        </a:rPr>
                        <a:t>4. SEÑALÉTICA Y FACHADA DE LA MUNICIPALIDAD</a:t>
                      </a:r>
                      <a:endParaRPr lang="es-PY" sz="1400" b="1" dirty="0">
                        <a:solidFill>
                          <a:schemeClr val="tx1"/>
                        </a:solidFill>
                        <a:latin typeface="Calibri" panose="020F0502020204030204" pitchFamily="34" charset="0"/>
                        <a:cs typeface="Calibri" panose="020F0502020204030204" pitchFamily="34" charset="0"/>
                      </a:endParaRPr>
                    </a:p>
                  </a:txBody>
                  <a:tcPr marL="91442" marR="91442" marT="45726" marB="45726" anchor="c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PY" altLang="es-ES" sz="1400" b="1" dirty="0" smtClean="0">
                          <a:solidFill>
                            <a:schemeClr val="tx1"/>
                          </a:solidFill>
                          <a:latin typeface="Calibri" panose="020F0502020204030204" pitchFamily="34" charset="0"/>
                          <a:cs typeface="Calibri" panose="020F0502020204030204" pitchFamily="34" charset="0"/>
                        </a:rPr>
                        <a:t>11.</a:t>
                      </a:r>
                      <a:r>
                        <a:rPr lang="es-PY" altLang="es-ES" sz="1400" b="1" baseline="0" dirty="0" smtClean="0">
                          <a:solidFill>
                            <a:schemeClr val="tx1"/>
                          </a:solidFill>
                          <a:latin typeface="Calibri" panose="020F0502020204030204" pitchFamily="34" charset="0"/>
                          <a:cs typeface="Calibri" panose="020F0502020204030204" pitchFamily="34" charset="0"/>
                        </a:rPr>
                        <a:t> </a:t>
                      </a:r>
                      <a:r>
                        <a:rPr lang="es-PY" altLang="es-ES" sz="1400" b="1" dirty="0" smtClean="0">
                          <a:solidFill>
                            <a:schemeClr val="tx1"/>
                          </a:solidFill>
                          <a:latin typeface="Calibri" panose="020F0502020204030204" pitchFamily="34" charset="0"/>
                          <a:cs typeface="Calibri" panose="020F0502020204030204" pitchFamily="34" charset="0"/>
                        </a:rPr>
                        <a:t>CONSTRUCCIÓN DE CERCO PERIMETRAL Y PÓRTICO DE ACCESO EN EL CEMENTERIO DE ARAZAPÉ</a:t>
                      </a:r>
                      <a:endParaRPr lang="es-MX" altLang="es-ES" sz="1400" b="1" dirty="0" smtClean="0">
                        <a:solidFill>
                          <a:schemeClr val="tx1"/>
                        </a:solidFill>
                        <a:latin typeface="Calibri" panose="020F0502020204030204" pitchFamily="34" charset="0"/>
                        <a:cs typeface="Calibri" panose="020F0502020204030204" pitchFamily="34" charset="0"/>
                      </a:endParaRPr>
                    </a:p>
                  </a:txBody>
                  <a:tcPr marL="91442" marR="91442" marT="45726" marB="45726" anchor="ctr">
                    <a:noFill/>
                  </a:tcPr>
                </a:tc>
                <a:extLst>
                  <a:ext uri="{0D108BD9-81ED-4DB2-BD59-A6C34878D82A}">
                    <a16:rowId xmlns:a16="http://schemas.microsoft.com/office/drawing/2014/main" val="10004"/>
                  </a:ext>
                </a:extLst>
              </a:tr>
              <a:tr h="63722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PY" altLang="es-ES" sz="1400" b="1" dirty="0" smtClean="0">
                          <a:solidFill>
                            <a:schemeClr val="tx1"/>
                          </a:solidFill>
                          <a:latin typeface="Calibri" panose="020F0502020204030204" pitchFamily="34" charset="0"/>
                          <a:cs typeface="Calibri" panose="020F0502020204030204" pitchFamily="34" charset="0"/>
                        </a:rPr>
                        <a:t>5. CONSTRUCCIÓN DE CANCHA MULTIUSO/VESTUARIO Y OFICINA EN LA COMPAÑÍA SANTA LIBRADA</a:t>
                      </a:r>
                      <a:endParaRPr lang="es-PY" sz="1400" b="1" dirty="0">
                        <a:solidFill>
                          <a:schemeClr val="tx1"/>
                        </a:solidFill>
                        <a:latin typeface="Calibri" panose="020F0502020204030204" pitchFamily="34" charset="0"/>
                        <a:cs typeface="Calibri" panose="020F0502020204030204" pitchFamily="34" charset="0"/>
                      </a:endParaRPr>
                    </a:p>
                  </a:txBody>
                  <a:tcPr marL="91442" marR="91442" marT="45726" marB="45726" anchor="c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PY" altLang="es-ES" sz="1400" b="1" dirty="0" smtClean="0">
                          <a:solidFill>
                            <a:schemeClr val="tx1"/>
                          </a:solidFill>
                          <a:latin typeface="Calibri" panose="020F0502020204030204" pitchFamily="34" charset="0"/>
                          <a:cs typeface="Calibri" panose="020F0502020204030204" pitchFamily="34" charset="0"/>
                        </a:rPr>
                        <a:t>12. CONSTRUCCIÓN DE AULAS EN LA ESCUELA SAN ENRIQUE DE </a:t>
                      </a:r>
                      <a:r>
                        <a:rPr lang="es-PY" altLang="es-ES" sz="1400" b="1" dirty="0" err="1" smtClean="0">
                          <a:solidFill>
                            <a:schemeClr val="tx1"/>
                          </a:solidFill>
                          <a:latin typeface="Calibri" panose="020F0502020204030204" pitchFamily="34" charset="0"/>
                          <a:cs typeface="Calibri" panose="020F0502020204030204" pitchFamily="34" charset="0"/>
                        </a:rPr>
                        <a:t>OSSO</a:t>
                      </a:r>
                      <a:endParaRPr lang="es-MX" altLang="es-ES" sz="1400" b="1" baseline="0" dirty="0" smtClean="0">
                        <a:solidFill>
                          <a:schemeClr val="tx1"/>
                        </a:solidFill>
                        <a:latin typeface="Calibri" panose="020F0502020204030204" pitchFamily="34" charset="0"/>
                        <a:cs typeface="Calibri" panose="020F0502020204030204" pitchFamily="34" charset="0"/>
                      </a:endParaRPr>
                    </a:p>
                  </a:txBody>
                  <a:tcPr marL="91442" marR="91442" marT="45726" marB="45726" anchor="ctr">
                    <a:noFill/>
                  </a:tcPr>
                </a:tc>
                <a:extLst>
                  <a:ext uri="{0D108BD9-81ED-4DB2-BD59-A6C34878D82A}">
                    <a16:rowId xmlns:a16="http://schemas.microsoft.com/office/drawing/2014/main" val="10005"/>
                  </a:ext>
                </a:extLst>
              </a:tr>
              <a:tr h="718590">
                <a:tc>
                  <a:txBody>
                    <a:bodyPr/>
                    <a:lstStyle/>
                    <a:p>
                      <a:pPr>
                        <a:buNone/>
                      </a:pPr>
                      <a:r>
                        <a:rPr lang="es-PY" altLang="es-ES" sz="1400" b="1" dirty="0" smtClean="0">
                          <a:solidFill>
                            <a:schemeClr val="tx1"/>
                          </a:solidFill>
                          <a:latin typeface="Calibri" panose="020F0502020204030204" pitchFamily="34" charset="0"/>
                          <a:cs typeface="Calibri" panose="020F0502020204030204" pitchFamily="34" charset="0"/>
                        </a:rPr>
                        <a:t>6.</a:t>
                      </a:r>
                      <a:r>
                        <a:rPr lang="es-PY" altLang="es-ES" sz="1400" b="1" baseline="0" dirty="0" smtClean="0">
                          <a:solidFill>
                            <a:schemeClr val="tx1"/>
                          </a:solidFill>
                          <a:latin typeface="Calibri" panose="020F0502020204030204" pitchFamily="34" charset="0"/>
                          <a:cs typeface="Calibri" panose="020F0502020204030204" pitchFamily="34" charset="0"/>
                        </a:rPr>
                        <a:t> </a:t>
                      </a:r>
                      <a:r>
                        <a:rPr lang="es-PY" altLang="es-ES" sz="1400" b="1" dirty="0" smtClean="0">
                          <a:solidFill>
                            <a:schemeClr val="tx1"/>
                          </a:solidFill>
                          <a:latin typeface="Calibri" panose="020F0502020204030204" pitchFamily="34" charset="0"/>
                          <a:cs typeface="Calibri" panose="020F0502020204030204" pitchFamily="34" charset="0"/>
                        </a:rPr>
                        <a:t>CONSTRUCCIÓN DE MEJORAS EN LA PLAZA DEFENSORES DEL CHACO</a:t>
                      </a:r>
                      <a:endParaRPr lang="es-PY" sz="1400" b="1" dirty="0">
                        <a:solidFill>
                          <a:schemeClr val="tx1"/>
                        </a:solidFill>
                        <a:latin typeface="Calibri" panose="020F0502020204030204" pitchFamily="34" charset="0"/>
                        <a:cs typeface="Calibri" panose="020F0502020204030204" pitchFamily="34" charset="0"/>
                      </a:endParaRPr>
                    </a:p>
                  </a:txBody>
                  <a:tcPr marL="91442" marR="91442" marT="45726" marB="45726" anchor="c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PY" altLang="es-ES" sz="1400" b="1" baseline="0" dirty="0" smtClean="0">
                          <a:solidFill>
                            <a:schemeClr val="tx1"/>
                          </a:solidFill>
                          <a:latin typeface="Calibri" panose="020F0502020204030204" pitchFamily="34" charset="0"/>
                          <a:cs typeface="Calibri" panose="020F0502020204030204" pitchFamily="34" charset="0"/>
                        </a:rPr>
                        <a:t>13. Instalación de Parque Infantil en la Plaza Nuevo Horizonte de la localidad de Arazapé</a:t>
                      </a:r>
                      <a:endParaRPr lang="es-PY" sz="1400" b="1" dirty="0">
                        <a:solidFill>
                          <a:schemeClr val="tx1"/>
                        </a:solidFill>
                        <a:latin typeface="Calibri" panose="020F0502020204030204" pitchFamily="34" charset="0"/>
                        <a:cs typeface="Calibri" panose="020F0502020204030204" pitchFamily="34" charset="0"/>
                      </a:endParaRPr>
                    </a:p>
                  </a:txBody>
                  <a:tcPr marL="91442" marR="91442" marT="45726" marB="45726" anchor="ctr">
                    <a:noFill/>
                  </a:tcPr>
                </a:tc>
                <a:extLst>
                  <a:ext uri="{0D108BD9-81ED-4DB2-BD59-A6C34878D82A}">
                    <a16:rowId xmlns:a16="http://schemas.microsoft.com/office/drawing/2014/main" val="10006"/>
                  </a:ext>
                </a:extLst>
              </a:tr>
              <a:tr h="96159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altLang="es-ES" sz="1400" b="1" dirty="0" smtClean="0">
                          <a:solidFill>
                            <a:schemeClr val="tx1"/>
                          </a:solidFill>
                          <a:latin typeface="Calibri" panose="020F0502020204030204" pitchFamily="34" charset="0"/>
                          <a:cs typeface="Calibri" panose="020F0502020204030204" pitchFamily="34" charset="0"/>
                        </a:rPr>
                        <a:t>7. REPARACIÓN DE POLIDEPORTIVO MUNICIPAL</a:t>
                      </a:r>
                      <a:endParaRPr lang="es-PY" sz="1400" b="1" dirty="0">
                        <a:solidFill>
                          <a:schemeClr val="tx1"/>
                        </a:solidFill>
                        <a:latin typeface="Calibri" panose="020F0502020204030204" pitchFamily="34" charset="0"/>
                        <a:cs typeface="Calibri" panose="020F0502020204030204" pitchFamily="34" charset="0"/>
                      </a:endParaRPr>
                    </a:p>
                  </a:txBody>
                  <a:tcPr marL="91442" marR="91442" marT="45726" marB="45726" anchor="c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PY" sz="1400" b="1" dirty="0" smtClean="0">
                          <a:solidFill>
                            <a:schemeClr val="tx1"/>
                          </a:solidFill>
                          <a:latin typeface="Calibri" panose="020F0502020204030204" pitchFamily="34" charset="0"/>
                          <a:cs typeface="Calibri" panose="020F0502020204030204" pitchFamily="34" charset="0"/>
                        </a:rPr>
                        <a:t>14.</a:t>
                      </a:r>
                      <a:r>
                        <a:rPr lang="es-PY" sz="1400" b="1" baseline="0" dirty="0" smtClean="0">
                          <a:solidFill>
                            <a:schemeClr val="tx1"/>
                          </a:solidFill>
                          <a:latin typeface="Calibri" panose="020F0502020204030204" pitchFamily="34" charset="0"/>
                          <a:cs typeface="Calibri" panose="020F0502020204030204" pitchFamily="34" charset="0"/>
                        </a:rPr>
                        <a:t> </a:t>
                      </a:r>
                      <a:r>
                        <a:rPr lang="es-PY" sz="1400" b="1" dirty="0" smtClean="0">
                          <a:solidFill>
                            <a:schemeClr val="tx1"/>
                          </a:solidFill>
                          <a:latin typeface="Calibri" panose="020F0502020204030204" pitchFamily="34" charset="0"/>
                          <a:cs typeface="Calibri" panose="020F0502020204030204" pitchFamily="34" charset="0"/>
                        </a:rPr>
                        <a:t>ADQUISICIÓN E INSTALACIÓN DE SISTEMA DE ILUMINACIÓN AUTÓNOMO</a:t>
                      </a:r>
                      <a:endParaRPr lang="es-PY" sz="1400" b="1" dirty="0">
                        <a:solidFill>
                          <a:schemeClr val="tx1"/>
                        </a:solidFill>
                        <a:latin typeface="Calibri" panose="020F0502020204030204" pitchFamily="34" charset="0"/>
                        <a:cs typeface="Calibri" panose="020F0502020204030204" pitchFamily="34" charset="0"/>
                      </a:endParaRPr>
                    </a:p>
                  </a:txBody>
                  <a:tcPr marL="91442" marR="91442" marT="45726" marB="45726" anchor="ctr">
                    <a:noFill/>
                  </a:tcPr>
                </a:tc>
                <a:extLst>
                  <a:ext uri="{0D108BD9-81ED-4DB2-BD59-A6C34878D82A}">
                    <a16:rowId xmlns:a16="http://schemas.microsoft.com/office/drawing/2014/main" val="2983177618"/>
                  </a:ext>
                </a:extLst>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3 Rectángulo"/>
          <p:cNvSpPr>
            <a:spLocks noChangeArrowheads="1"/>
          </p:cNvSpPr>
          <p:nvPr/>
        </p:nvSpPr>
        <p:spPr bwMode="auto">
          <a:xfrm>
            <a:off x="695400" y="333375"/>
            <a:ext cx="10729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ES" altLang="es-PY" sz="2400" b="1" i="1" dirty="0" smtClean="0">
                <a:solidFill>
                  <a:srgbClr val="465B4C"/>
                </a:solidFill>
                <a:latin typeface="Helvetica" panose="020B0604020202020204" pitchFamily="34" charset="0"/>
                <a:cs typeface="Helvetica" panose="020B0604020202020204" pitchFamily="34" charset="0"/>
              </a:rPr>
              <a:t>B. </a:t>
            </a:r>
            <a:r>
              <a:rPr lang="es-PY" altLang="es-PY" sz="2400" b="1" i="1" dirty="0" smtClean="0">
                <a:solidFill>
                  <a:srgbClr val="BC0C0C"/>
                </a:solidFill>
                <a:latin typeface="Helvetica" panose="020B0604020202020204" pitchFamily="34" charset="0"/>
                <a:cs typeface="Helvetica" panose="020B0604020202020204" pitchFamily="34" charset="0"/>
              </a:rPr>
              <a:t>TRANSFERENCIAS REALIZADAS A COMISIONES CON ROYALTIES, JUEGOS DE AZAR, MENORES RECURSOS Y RECURSOS PROPIOS, EJERCICIO 2020</a:t>
            </a:r>
            <a:endParaRPr lang="es-PY" altLang="en-US" sz="2400" b="1" i="1" dirty="0">
              <a:solidFill>
                <a:srgbClr val="BC0C0C"/>
              </a:solidFill>
              <a:latin typeface="Helvetica" panose="020B0604020202020204" pitchFamily="34" charset="0"/>
              <a:cs typeface="Helvetica" panose="020B0604020202020204" pitchFamily="34" charset="0"/>
            </a:endParaRPr>
          </a:p>
        </p:txBody>
      </p:sp>
      <p:graphicFrame>
        <p:nvGraphicFramePr>
          <p:cNvPr id="6" name="Marcador de contenido 2"/>
          <p:cNvGraphicFramePr>
            <a:graphicFrameLocks noGrp="1"/>
          </p:cNvGraphicFramePr>
          <p:nvPr>
            <p:ph idx="1"/>
            <p:extLst>
              <p:ext uri="{D42A27DB-BD31-4B8C-83A1-F6EECF244321}">
                <p14:modId xmlns:p14="http://schemas.microsoft.com/office/powerpoint/2010/main" val="2182960354"/>
              </p:ext>
            </p:extLst>
          </p:nvPr>
        </p:nvGraphicFramePr>
        <p:xfrm>
          <a:off x="407368" y="1916831"/>
          <a:ext cx="11377264" cy="3539530"/>
        </p:xfrm>
        <a:graphic>
          <a:graphicData uri="http://schemas.openxmlformats.org/drawingml/2006/table">
            <a:tbl>
              <a:tblPr firstRow="1" bandRow="1">
                <a:tableStyleId>{5C22544A-7EE6-4342-B048-85BDC9FD1C3A}</a:tableStyleId>
              </a:tblPr>
              <a:tblGrid>
                <a:gridCol w="6778001">
                  <a:extLst>
                    <a:ext uri="{9D8B030D-6E8A-4147-A177-3AD203B41FA5}">
                      <a16:colId xmlns:a16="http://schemas.microsoft.com/office/drawing/2014/main" val="20000"/>
                    </a:ext>
                  </a:extLst>
                </a:gridCol>
                <a:gridCol w="4599263">
                  <a:extLst>
                    <a:ext uri="{9D8B030D-6E8A-4147-A177-3AD203B41FA5}">
                      <a16:colId xmlns:a16="http://schemas.microsoft.com/office/drawing/2014/main" val="20001"/>
                    </a:ext>
                  </a:extLst>
                </a:gridCol>
              </a:tblGrid>
              <a:tr h="707906">
                <a:tc>
                  <a:txBody>
                    <a:bodyPr/>
                    <a:lstStyle/>
                    <a:p>
                      <a:pPr algn="ctr"/>
                      <a:r>
                        <a:rPr lang="es-ES" sz="3200" dirty="0" smtClean="0">
                          <a:solidFill>
                            <a:schemeClr val="tx1"/>
                          </a:solidFill>
                        </a:rPr>
                        <a:t>CONCEPTO </a:t>
                      </a:r>
                      <a:endParaRPr lang="es-PY" sz="3200" dirty="0">
                        <a:solidFill>
                          <a:schemeClr val="tx1"/>
                        </a:solidFill>
                      </a:endParaRPr>
                    </a:p>
                  </a:txBody>
                  <a:tcPr marT="45721" marB="45721" anchor="ctr"/>
                </a:tc>
                <a:tc>
                  <a:txBody>
                    <a:bodyPr/>
                    <a:lstStyle/>
                    <a:p>
                      <a:pPr algn="ctr"/>
                      <a:r>
                        <a:rPr lang="es-ES" sz="3600" dirty="0" smtClean="0">
                          <a:solidFill>
                            <a:schemeClr val="tx1"/>
                          </a:solidFill>
                        </a:rPr>
                        <a:t>MONTO</a:t>
                      </a:r>
                      <a:endParaRPr lang="es-PY" sz="3600" dirty="0">
                        <a:solidFill>
                          <a:schemeClr val="tx1"/>
                        </a:solidFill>
                      </a:endParaRPr>
                    </a:p>
                  </a:txBody>
                  <a:tcPr marT="45721" marB="45721" anchor="ctr"/>
                </a:tc>
                <a:extLst>
                  <a:ext uri="{0D108BD9-81ED-4DB2-BD59-A6C34878D82A}">
                    <a16:rowId xmlns:a16="http://schemas.microsoft.com/office/drawing/2014/main" val="10000"/>
                  </a:ext>
                </a:extLst>
              </a:tr>
              <a:tr h="707906">
                <a:tc>
                  <a:txBody>
                    <a:bodyPr/>
                    <a:lstStyle/>
                    <a:p>
                      <a:r>
                        <a:rPr lang="es-ES" sz="2800" dirty="0">
                          <a:solidFill>
                            <a:schemeClr val="tx1"/>
                          </a:solidFill>
                        </a:rPr>
                        <a:t>Royalties y Compensaciones</a:t>
                      </a:r>
                      <a:endParaRPr lang="es-PY" sz="2800" dirty="0">
                        <a:solidFill>
                          <a:schemeClr val="tx1"/>
                        </a:solidFill>
                      </a:endParaRPr>
                    </a:p>
                  </a:txBody>
                  <a:tcPr marT="45721" marB="45721" anchor="ctr"/>
                </a:tc>
                <a:tc>
                  <a:txBody>
                    <a:bodyPr/>
                    <a:lstStyle/>
                    <a:p>
                      <a:pPr algn="ctr"/>
                      <a:r>
                        <a:rPr lang="es-PY" sz="3200" dirty="0" smtClean="0">
                          <a:solidFill>
                            <a:schemeClr val="tx1"/>
                          </a:solidFill>
                          <a:latin typeface="Arial" pitchFamily="34" charset="0"/>
                          <a:cs typeface="Arial" pitchFamily="34" charset="0"/>
                        </a:rPr>
                        <a:t>0</a:t>
                      </a:r>
                      <a:endParaRPr lang="es-PY" sz="3200" dirty="0">
                        <a:solidFill>
                          <a:schemeClr val="tx1"/>
                        </a:solidFill>
                        <a:latin typeface="Arial" pitchFamily="34" charset="0"/>
                        <a:cs typeface="Arial" pitchFamily="34" charset="0"/>
                      </a:endParaRPr>
                    </a:p>
                  </a:txBody>
                  <a:tcPr marT="45721" marB="45721" anchor="ctr"/>
                </a:tc>
                <a:extLst>
                  <a:ext uri="{0D108BD9-81ED-4DB2-BD59-A6C34878D82A}">
                    <a16:rowId xmlns:a16="http://schemas.microsoft.com/office/drawing/2014/main" val="10001"/>
                  </a:ext>
                </a:extLst>
              </a:tr>
              <a:tr h="707906">
                <a:tc>
                  <a:txBody>
                    <a:bodyPr/>
                    <a:lstStyle/>
                    <a:p>
                      <a:r>
                        <a:rPr lang="es-ES" sz="2800" dirty="0">
                          <a:solidFill>
                            <a:schemeClr val="tx1"/>
                          </a:solidFill>
                        </a:rPr>
                        <a:t>Juegos</a:t>
                      </a:r>
                      <a:r>
                        <a:rPr lang="es-ES" sz="2800" baseline="0" dirty="0">
                          <a:solidFill>
                            <a:schemeClr val="tx1"/>
                          </a:solidFill>
                        </a:rPr>
                        <a:t> de Azar</a:t>
                      </a:r>
                      <a:endParaRPr lang="es-PY" sz="2800" dirty="0">
                        <a:solidFill>
                          <a:schemeClr val="tx1"/>
                        </a:solidFill>
                      </a:endParaRPr>
                    </a:p>
                  </a:txBody>
                  <a:tcPr marT="45721" marB="45721" anchor="ctr"/>
                </a:tc>
                <a:tc>
                  <a:txBody>
                    <a:bodyPr/>
                    <a:lstStyle/>
                    <a:p>
                      <a:pPr algn="ctr"/>
                      <a:r>
                        <a:rPr lang="es-PY" sz="3200" dirty="0" smtClean="0">
                          <a:solidFill>
                            <a:schemeClr val="tx1"/>
                          </a:solidFill>
                          <a:latin typeface="Arial" pitchFamily="34" charset="0"/>
                          <a:cs typeface="Arial" pitchFamily="34" charset="0"/>
                        </a:rPr>
                        <a:t>30.000.000</a:t>
                      </a:r>
                      <a:endParaRPr lang="es-PY" sz="3200" dirty="0">
                        <a:solidFill>
                          <a:schemeClr val="tx1"/>
                        </a:solidFill>
                        <a:latin typeface="Arial" pitchFamily="34" charset="0"/>
                        <a:cs typeface="Arial" pitchFamily="34" charset="0"/>
                      </a:endParaRPr>
                    </a:p>
                  </a:txBody>
                  <a:tcPr marT="45721" marB="45721" anchor="ctr"/>
                </a:tc>
                <a:extLst>
                  <a:ext uri="{0D108BD9-81ED-4DB2-BD59-A6C34878D82A}">
                    <a16:rowId xmlns:a16="http://schemas.microsoft.com/office/drawing/2014/main" val="10002"/>
                  </a:ext>
                </a:extLst>
              </a:tr>
              <a:tr h="707906">
                <a:tc>
                  <a:txBody>
                    <a:bodyPr/>
                    <a:lstStyle/>
                    <a:p>
                      <a:r>
                        <a:rPr lang="es-PY" sz="2800" dirty="0">
                          <a:solidFill>
                            <a:schemeClr val="tx1"/>
                          </a:solidFill>
                        </a:rPr>
                        <a:t>Recursos Propios</a:t>
                      </a:r>
                    </a:p>
                  </a:txBody>
                  <a:tcPr marT="45721" marB="45721" anchor="ctr"/>
                </a:tc>
                <a:tc>
                  <a:txBody>
                    <a:bodyPr/>
                    <a:lstStyle/>
                    <a:p>
                      <a:pPr algn="ctr"/>
                      <a:r>
                        <a:rPr lang="es-PY" sz="3200" dirty="0" smtClean="0">
                          <a:solidFill>
                            <a:schemeClr val="tx1"/>
                          </a:solidFill>
                          <a:latin typeface="Arial" pitchFamily="34" charset="0"/>
                          <a:cs typeface="Arial" pitchFamily="34" charset="0"/>
                        </a:rPr>
                        <a:t>3.500.000</a:t>
                      </a:r>
                      <a:endParaRPr lang="es-PY" sz="3200" dirty="0">
                        <a:solidFill>
                          <a:schemeClr val="tx1"/>
                        </a:solidFill>
                        <a:latin typeface="Arial" pitchFamily="34" charset="0"/>
                        <a:cs typeface="Arial" pitchFamily="34" charset="0"/>
                      </a:endParaRPr>
                    </a:p>
                  </a:txBody>
                  <a:tcPr marT="45721" marB="45721" anchor="ctr"/>
                </a:tc>
                <a:extLst>
                  <a:ext uri="{0D108BD9-81ED-4DB2-BD59-A6C34878D82A}">
                    <a16:rowId xmlns:a16="http://schemas.microsoft.com/office/drawing/2014/main" val="10004"/>
                  </a:ext>
                </a:extLst>
              </a:tr>
              <a:tr h="707906">
                <a:tc>
                  <a:txBody>
                    <a:bodyPr/>
                    <a:lstStyle/>
                    <a:p>
                      <a:pPr algn="ctr"/>
                      <a:r>
                        <a:rPr lang="es-ES" sz="2800" b="1" dirty="0" smtClean="0">
                          <a:solidFill>
                            <a:schemeClr val="tx1"/>
                          </a:solidFill>
                        </a:rPr>
                        <a:t>TOTAL</a:t>
                      </a:r>
                      <a:r>
                        <a:rPr lang="es-ES" sz="2800" b="1" baseline="0" dirty="0" smtClean="0">
                          <a:solidFill>
                            <a:schemeClr val="tx1"/>
                          </a:solidFill>
                        </a:rPr>
                        <a:t> RECIBIDO</a:t>
                      </a:r>
                      <a:endParaRPr lang="es-PY" sz="2800" b="1" dirty="0">
                        <a:solidFill>
                          <a:schemeClr val="tx1"/>
                        </a:solidFill>
                      </a:endParaRPr>
                    </a:p>
                  </a:txBody>
                  <a:tcPr marT="45721" marB="45721" anchor="ctr"/>
                </a:tc>
                <a:tc>
                  <a:txBody>
                    <a:bodyPr/>
                    <a:lstStyle/>
                    <a:p>
                      <a:pPr algn="ctr"/>
                      <a:r>
                        <a:rPr lang="es-419" sz="3200" b="1" dirty="0" smtClean="0">
                          <a:solidFill>
                            <a:schemeClr val="tx1"/>
                          </a:solidFill>
                          <a:latin typeface="Arial" pitchFamily="34" charset="0"/>
                          <a:cs typeface="Arial" pitchFamily="34" charset="0"/>
                        </a:rPr>
                        <a:t>33.500.000</a:t>
                      </a:r>
                      <a:endParaRPr lang="es-PY" sz="3200" b="1" dirty="0">
                        <a:solidFill>
                          <a:schemeClr val="tx1"/>
                        </a:solidFill>
                        <a:latin typeface="Arial" pitchFamily="34" charset="0"/>
                        <a:cs typeface="Arial" pitchFamily="34" charset="0"/>
                      </a:endParaRPr>
                    </a:p>
                  </a:txBody>
                  <a:tcPr marT="45721" marB="45721" anchor="ct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ítulo 1"/>
          <p:cNvSpPr>
            <a:spLocks noGrp="1"/>
          </p:cNvSpPr>
          <p:nvPr>
            <p:ph type="title"/>
          </p:nvPr>
        </p:nvSpPr>
        <p:spPr>
          <a:xfrm>
            <a:off x="695399" y="648072"/>
            <a:ext cx="10873209" cy="764704"/>
          </a:xfrm>
        </p:spPr>
        <p:txBody>
          <a:bodyPr/>
          <a:lstStyle/>
          <a:p>
            <a:r>
              <a:rPr lang="es-ES" altLang="es-PY" sz="2400" b="1" dirty="0" smtClean="0">
                <a:ln>
                  <a:noFill/>
                </a:ln>
                <a:solidFill>
                  <a:srgbClr val="BC0C0C"/>
                </a:solidFill>
                <a:latin typeface="Helvetica" panose="020B0604020202020204" pitchFamily="34" charset="0"/>
                <a:cs typeface="Helvetica" panose="020B0604020202020204" pitchFamily="34" charset="0"/>
              </a:rPr>
              <a:t/>
            </a:r>
            <a:br>
              <a:rPr lang="es-ES" altLang="es-PY" sz="2400" b="1" dirty="0" smtClean="0">
                <a:ln>
                  <a:noFill/>
                </a:ln>
                <a:solidFill>
                  <a:srgbClr val="BC0C0C"/>
                </a:solidFill>
                <a:latin typeface="Helvetica" panose="020B0604020202020204" pitchFamily="34" charset="0"/>
                <a:cs typeface="Helvetica" panose="020B0604020202020204" pitchFamily="34" charset="0"/>
              </a:rPr>
            </a:br>
            <a:r>
              <a:rPr lang="es-ES" altLang="es-PY" sz="2400" b="1" i="1" dirty="0" smtClean="0">
                <a:ln>
                  <a:noFill/>
                </a:ln>
                <a:solidFill>
                  <a:srgbClr val="465B4C"/>
                </a:solidFill>
                <a:latin typeface="Helvetica" panose="020B0604020202020204" pitchFamily="34" charset="0"/>
                <a:cs typeface="Helvetica" panose="020B0604020202020204" pitchFamily="34" charset="0"/>
              </a:rPr>
              <a:t>C. </a:t>
            </a:r>
            <a:r>
              <a:rPr lang="es-PY" altLang="es-PY" sz="2400" b="1" i="1" dirty="0" smtClean="0">
                <a:ln>
                  <a:noFill/>
                </a:ln>
                <a:solidFill>
                  <a:srgbClr val="BC0C0C"/>
                </a:solidFill>
                <a:latin typeface="Calibri" panose="020F0502020204030204" pitchFamily="34" charset="0"/>
                <a:cs typeface="Calibri" panose="020F0502020204030204" pitchFamily="34" charset="0"/>
              </a:rPr>
              <a:t>APLICACIÓN Y EJECUCIÓN DE LAS TRANSFERENCIAS</a:t>
            </a:r>
            <a:br>
              <a:rPr lang="es-PY" altLang="es-PY" sz="2400" b="1" i="1" dirty="0" smtClean="0">
                <a:ln>
                  <a:noFill/>
                </a:ln>
                <a:solidFill>
                  <a:srgbClr val="BC0C0C"/>
                </a:solidFill>
                <a:latin typeface="Calibri" panose="020F0502020204030204" pitchFamily="34" charset="0"/>
                <a:cs typeface="Calibri" panose="020F0502020204030204" pitchFamily="34" charset="0"/>
              </a:rPr>
            </a:br>
            <a:r>
              <a:rPr lang="es-PY" altLang="es-PY" sz="2400" b="1" i="1" dirty="0" smtClean="0">
                <a:ln>
                  <a:noFill/>
                </a:ln>
                <a:solidFill>
                  <a:srgbClr val="BC0C0C"/>
                </a:solidFill>
                <a:latin typeface="Calibri" panose="020F0502020204030204" pitchFamily="34" charset="0"/>
                <a:cs typeface="Calibri" panose="020F0502020204030204" pitchFamily="34" charset="0"/>
              </a:rPr>
              <a:t>FF 07JUEGOS DE AZAR </a:t>
            </a:r>
            <a:r>
              <a:rPr lang="es-ES" altLang="es-PY" sz="2400" b="1" i="1" dirty="0" smtClean="0">
                <a:ln>
                  <a:noFill/>
                </a:ln>
                <a:solidFill>
                  <a:srgbClr val="BC0C0C"/>
                </a:solidFill>
                <a:latin typeface="Calibri" panose="020F0502020204030204" pitchFamily="34" charset="0"/>
                <a:cs typeface="Calibri" panose="020F0502020204030204" pitchFamily="34" charset="0"/>
              </a:rPr>
              <a:t/>
            </a:r>
            <a:br>
              <a:rPr lang="es-ES" altLang="es-PY" sz="2400" b="1" i="1" dirty="0" smtClean="0">
                <a:ln>
                  <a:noFill/>
                </a:ln>
                <a:solidFill>
                  <a:srgbClr val="BC0C0C"/>
                </a:solidFill>
                <a:latin typeface="Calibri" panose="020F0502020204030204" pitchFamily="34" charset="0"/>
                <a:cs typeface="Calibri" panose="020F0502020204030204" pitchFamily="34" charset="0"/>
              </a:rPr>
            </a:br>
            <a:endParaRPr lang="es-PY" altLang="es-PY" sz="2400" b="1" i="1" dirty="0" smtClean="0">
              <a:ln>
                <a:noFill/>
              </a:ln>
              <a:solidFill>
                <a:srgbClr val="BC0C0C"/>
              </a:solidFill>
              <a:latin typeface="Calibri" panose="020F0502020204030204" pitchFamily="34" charset="0"/>
              <a:cs typeface="Calibri" panose="020F0502020204030204" pitchFamily="34" charset="0"/>
            </a:endParaRPr>
          </a:p>
        </p:txBody>
      </p:sp>
      <p:graphicFrame>
        <p:nvGraphicFramePr>
          <p:cNvPr id="4" name="4 Tabla"/>
          <p:cNvGraphicFramePr>
            <a:graphicFrameLocks noGrp="1"/>
          </p:cNvGraphicFramePr>
          <p:nvPr>
            <p:extLst>
              <p:ext uri="{D42A27DB-BD31-4B8C-83A1-F6EECF244321}">
                <p14:modId xmlns:p14="http://schemas.microsoft.com/office/powerpoint/2010/main" val="3412080045"/>
              </p:ext>
            </p:extLst>
          </p:nvPr>
        </p:nvGraphicFramePr>
        <p:xfrm>
          <a:off x="371365" y="1988840"/>
          <a:ext cx="11449271" cy="3672408"/>
        </p:xfrm>
        <a:graphic>
          <a:graphicData uri="http://schemas.openxmlformats.org/drawingml/2006/table">
            <a:tbl>
              <a:tblPr/>
              <a:tblGrid>
                <a:gridCol w="1368152">
                  <a:extLst>
                    <a:ext uri="{9D8B030D-6E8A-4147-A177-3AD203B41FA5}">
                      <a16:colId xmlns:a16="http://schemas.microsoft.com/office/drawing/2014/main" val="20000"/>
                    </a:ext>
                  </a:extLst>
                </a:gridCol>
                <a:gridCol w="4272184">
                  <a:extLst>
                    <a:ext uri="{9D8B030D-6E8A-4147-A177-3AD203B41FA5}">
                      <a16:colId xmlns:a16="http://schemas.microsoft.com/office/drawing/2014/main" val="20001"/>
                    </a:ext>
                  </a:extLst>
                </a:gridCol>
                <a:gridCol w="1827563">
                  <a:extLst>
                    <a:ext uri="{9D8B030D-6E8A-4147-A177-3AD203B41FA5}">
                      <a16:colId xmlns:a16="http://schemas.microsoft.com/office/drawing/2014/main" val="20002"/>
                    </a:ext>
                  </a:extLst>
                </a:gridCol>
                <a:gridCol w="3981372">
                  <a:extLst>
                    <a:ext uri="{9D8B030D-6E8A-4147-A177-3AD203B41FA5}">
                      <a16:colId xmlns:a16="http://schemas.microsoft.com/office/drawing/2014/main" val="20003"/>
                    </a:ext>
                  </a:extLst>
                </a:gridCol>
              </a:tblGrid>
              <a:tr h="521470">
                <a:tc>
                  <a:txBody>
                    <a:bodyPr/>
                    <a:lstStyle/>
                    <a:p>
                      <a:pPr algn="ctr" fontAlgn="b"/>
                      <a:r>
                        <a:rPr lang="es-PY" sz="2000" b="1" i="0" u="none" strike="noStrike" dirty="0" smtClean="0">
                          <a:solidFill>
                            <a:srgbClr val="000000"/>
                          </a:solidFill>
                          <a:latin typeface="+mj-lt"/>
                        </a:rPr>
                        <a:t>EMISIÓN</a:t>
                      </a:r>
                      <a:endParaRPr lang="es-PY" sz="2000" b="1" i="0" u="none" strike="noStrike" dirty="0">
                        <a:solidFill>
                          <a:srgbClr val="000000"/>
                        </a:solidFill>
                        <a:latin typeface="+mj-lt"/>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Y" sz="2000" b="1" i="0" u="none" strike="noStrike" dirty="0" smtClean="0">
                          <a:solidFill>
                            <a:srgbClr val="000000"/>
                          </a:solidFill>
                          <a:latin typeface="+mj-lt"/>
                        </a:rPr>
                        <a:t>BENEFICIARIO</a:t>
                      </a:r>
                      <a:endParaRPr lang="es-PY" sz="2000" b="1" i="0" u="none" strike="noStrike" dirty="0">
                        <a:solidFill>
                          <a:srgbClr val="000000"/>
                        </a:solidFill>
                        <a:latin typeface="+mj-lt"/>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Y" sz="2000" b="1" i="0" u="none" strike="noStrike" dirty="0" smtClean="0">
                          <a:solidFill>
                            <a:srgbClr val="000000"/>
                          </a:solidFill>
                          <a:latin typeface="+mj-lt"/>
                        </a:rPr>
                        <a:t>MONTO TOTAL</a:t>
                      </a:r>
                      <a:endParaRPr lang="es-PY" sz="2000" b="1" i="0" u="none" strike="noStrike" dirty="0">
                        <a:solidFill>
                          <a:srgbClr val="000000"/>
                        </a:solidFill>
                        <a:latin typeface="+mj-lt"/>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Y" sz="2000" b="1" i="0" u="none" strike="noStrike" dirty="0" smtClean="0">
                          <a:solidFill>
                            <a:srgbClr val="000000"/>
                          </a:solidFill>
                          <a:latin typeface="+mj-lt"/>
                        </a:rPr>
                        <a:t>CONCEPTO</a:t>
                      </a:r>
                      <a:endParaRPr lang="es-PY" sz="2000" b="1" i="0" u="none" strike="noStrike" dirty="0">
                        <a:solidFill>
                          <a:srgbClr val="000000"/>
                        </a:solidFill>
                        <a:latin typeface="+mj-lt"/>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84433">
                <a:tc>
                  <a:txBody>
                    <a:bodyPr/>
                    <a:lstStyle/>
                    <a:p>
                      <a:pPr algn="ctr" fontAlgn="b"/>
                      <a:r>
                        <a:rPr lang="es-PY" sz="16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27/08/2020</a:t>
                      </a:r>
                      <a:endParaRPr lang="es-PY" sz="16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Y" sz="14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CONSEJO LOCAL DE SALUD SAN MIGUEL(JUNTA DE SANEAMIENTO DE </a:t>
                      </a:r>
                      <a:r>
                        <a:rPr lang="es-PY" sz="1400" b="1" i="0" u="none" strike="noStrike" dirty="0" err="1" smtClean="0">
                          <a:solidFill>
                            <a:srgbClr val="000000"/>
                          </a:solidFill>
                          <a:latin typeface="Lato" panose="020F0502020204030203" pitchFamily="34" charset="0"/>
                          <a:ea typeface="Lato" panose="020F0502020204030203" pitchFamily="34" charset="0"/>
                          <a:cs typeface="Lato" panose="020F0502020204030203" pitchFamily="34" charset="0"/>
                        </a:rPr>
                        <a:t>ITA</a:t>
                      </a:r>
                      <a:r>
                        <a:rPr lang="es-PY" sz="1400" b="1" i="0" u="none" strike="noStrike" baseline="0" dirty="0" smtClean="0">
                          <a:solidFill>
                            <a:srgbClr val="000000"/>
                          </a:solidFill>
                          <a:latin typeface="Lato" panose="020F0502020204030203" pitchFamily="34" charset="0"/>
                          <a:ea typeface="Lato" panose="020F0502020204030203" pitchFamily="34" charset="0"/>
                          <a:cs typeface="Lato" panose="020F0502020204030203" pitchFamily="34" charset="0"/>
                        </a:rPr>
                        <a:t> </a:t>
                      </a:r>
                      <a:r>
                        <a:rPr lang="es-PY" sz="1400" b="1" i="0" u="none" strike="noStrike" baseline="0" dirty="0" err="1" smtClean="0">
                          <a:solidFill>
                            <a:srgbClr val="000000"/>
                          </a:solidFill>
                          <a:latin typeface="Lato" panose="020F0502020204030203" pitchFamily="34" charset="0"/>
                          <a:ea typeface="Lato" panose="020F0502020204030203" pitchFamily="34" charset="0"/>
                          <a:cs typeface="Lato" panose="020F0502020204030203" pitchFamily="34" charset="0"/>
                        </a:rPr>
                        <a:t>YURU</a:t>
                      </a:r>
                      <a:r>
                        <a:rPr lang="en-US" sz="1400" b="1" i="0" u="none" strike="noStrike" baseline="0" dirty="0" smtClean="0">
                          <a:solidFill>
                            <a:srgbClr val="000000"/>
                          </a:solidFill>
                          <a:latin typeface="Lato" panose="020F0502020204030203" pitchFamily="34" charset="0"/>
                          <a:ea typeface="Lato" panose="020F0502020204030203" pitchFamily="34" charset="0"/>
                          <a:cs typeface="Lato" panose="020F0502020204030203" pitchFamily="34" charset="0"/>
                        </a:rPr>
                        <a:t>)</a:t>
                      </a:r>
                      <a:endParaRPr lang="es-PY" sz="14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Y" sz="18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5.000.000</a:t>
                      </a:r>
                      <a:endParaRPr lang="es-PY" sz="18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Y" sz="1400" b="1" i="1"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EXTENSION</a:t>
                      </a:r>
                      <a:r>
                        <a:rPr lang="es-PY" sz="1400" b="1" i="1" u="none" strike="noStrike" baseline="0" dirty="0" smtClean="0">
                          <a:solidFill>
                            <a:srgbClr val="000000"/>
                          </a:solidFill>
                          <a:latin typeface="Lato" panose="020F0502020204030203" pitchFamily="34" charset="0"/>
                          <a:ea typeface="Lato" panose="020F0502020204030203" pitchFamily="34" charset="0"/>
                          <a:cs typeface="Lato" panose="020F0502020204030203" pitchFamily="34" charset="0"/>
                        </a:rPr>
                        <a:t> DE RED DE AGUA POTABLE Y COMPRA DE COMBUSTIBLE</a:t>
                      </a:r>
                      <a:endParaRPr lang="es-PY" sz="1400" b="1" i="1"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84433">
                <a:tc>
                  <a:txBody>
                    <a:bodyPr/>
                    <a:lstStyle/>
                    <a:p>
                      <a:pPr algn="ctr" fontAlgn="b"/>
                      <a:r>
                        <a:rPr lang="es-PY" sz="16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04/09/2020</a:t>
                      </a:r>
                      <a:endParaRPr lang="es-PY" sz="16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Y" sz="14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DIOCESIS</a:t>
                      </a:r>
                      <a:r>
                        <a:rPr lang="es-PY" sz="1400" b="1" i="0" u="none" strike="noStrike" baseline="0" dirty="0" smtClean="0">
                          <a:solidFill>
                            <a:srgbClr val="000000"/>
                          </a:solidFill>
                          <a:latin typeface="Lato" panose="020F0502020204030203" pitchFamily="34" charset="0"/>
                          <a:ea typeface="Lato" panose="020F0502020204030203" pitchFamily="34" charset="0"/>
                          <a:cs typeface="Lato" panose="020F0502020204030203" pitchFamily="34" charset="0"/>
                        </a:rPr>
                        <a:t> SAN JUAN BAUTISTA (PARROQUIA SAN MIGUEL)</a:t>
                      </a:r>
                      <a:endParaRPr lang="es-PY" sz="14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Y" sz="18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8.000.000</a:t>
                      </a:r>
                      <a:endParaRPr lang="es-PY" sz="18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Y" sz="1400" b="1" i="1"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REPARACIÓN DEL TEMPLO Y LA CASA PARROQUIAL DE SAN MIGUEL MISIONES</a:t>
                      </a:r>
                      <a:endParaRPr lang="es-PY" sz="1400" b="1" i="1"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1470">
                <a:tc>
                  <a:txBody>
                    <a:bodyPr/>
                    <a:lstStyle/>
                    <a:p>
                      <a:pPr algn="ctr" fontAlgn="b"/>
                      <a:r>
                        <a:rPr lang="es-PY" sz="16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08/10/2020</a:t>
                      </a:r>
                      <a:endParaRPr lang="es-PY" sz="16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Y" sz="14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CONSEJO LOCAL DE SALUD DE SAN MIGUEL</a:t>
                      </a:r>
                      <a:endParaRPr lang="es-PY" sz="14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Y" sz="18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17.000.000</a:t>
                      </a:r>
                      <a:endParaRPr lang="es-PY" sz="18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Y" sz="1400" b="1" i="1"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COMPRA DE CARPA</a:t>
                      </a:r>
                      <a:r>
                        <a:rPr lang="es-PY" sz="1400" b="1" i="1" u="none" strike="noStrike" baseline="0" dirty="0" smtClean="0">
                          <a:solidFill>
                            <a:srgbClr val="000000"/>
                          </a:solidFill>
                          <a:latin typeface="Lato" panose="020F0502020204030203" pitchFamily="34" charset="0"/>
                          <a:ea typeface="Lato" panose="020F0502020204030203" pitchFamily="34" charset="0"/>
                          <a:cs typeface="Lato" panose="020F0502020204030203" pitchFamily="34" charset="0"/>
                        </a:rPr>
                        <a:t> SANITARIA</a:t>
                      </a:r>
                      <a:endParaRPr lang="es-PY" sz="1400" b="1" i="1"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660602">
                <a:tc>
                  <a:txBody>
                    <a:bodyPr/>
                    <a:lstStyle/>
                    <a:p>
                      <a:pPr algn="ctr" fontAlgn="b"/>
                      <a:endParaRPr lang="es-PY" sz="1600" b="0"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s-PY" sz="3600" b="0"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Y" sz="24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30.000.000</a:t>
                      </a:r>
                      <a:endParaRPr lang="es-PY" sz="24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s-PY" sz="1600" b="0"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27"/>
                  </a:ext>
                </a:extLst>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ítulo 1"/>
          <p:cNvSpPr>
            <a:spLocks noGrp="1"/>
          </p:cNvSpPr>
          <p:nvPr>
            <p:ph type="title"/>
          </p:nvPr>
        </p:nvSpPr>
        <p:spPr>
          <a:xfrm>
            <a:off x="695399" y="648072"/>
            <a:ext cx="10873209" cy="764704"/>
          </a:xfrm>
        </p:spPr>
        <p:txBody>
          <a:bodyPr/>
          <a:lstStyle/>
          <a:p>
            <a:r>
              <a:rPr lang="es-ES" altLang="es-PY" sz="2400" b="1" dirty="0" smtClean="0">
                <a:ln>
                  <a:noFill/>
                </a:ln>
                <a:solidFill>
                  <a:srgbClr val="BC0C0C"/>
                </a:solidFill>
                <a:latin typeface="Helvetica" panose="020B0604020202020204" pitchFamily="34" charset="0"/>
                <a:cs typeface="Helvetica" panose="020B0604020202020204" pitchFamily="34" charset="0"/>
              </a:rPr>
              <a:t/>
            </a:r>
            <a:br>
              <a:rPr lang="es-ES" altLang="es-PY" sz="2400" b="1" dirty="0" smtClean="0">
                <a:ln>
                  <a:noFill/>
                </a:ln>
                <a:solidFill>
                  <a:srgbClr val="BC0C0C"/>
                </a:solidFill>
                <a:latin typeface="Helvetica" panose="020B0604020202020204" pitchFamily="34" charset="0"/>
                <a:cs typeface="Helvetica" panose="020B0604020202020204" pitchFamily="34" charset="0"/>
              </a:rPr>
            </a:br>
            <a:r>
              <a:rPr lang="es-ES" altLang="es-PY" sz="2400" b="1" i="1" dirty="0" smtClean="0">
                <a:ln>
                  <a:noFill/>
                </a:ln>
                <a:solidFill>
                  <a:srgbClr val="465B4C"/>
                </a:solidFill>
                <a:latin typeface="Helvetica" panose="020B0604020202020204" pitchFamily="34" charset="0"/>
                <a:cs typeface="Helvetica" panose="020B0604020202020204" pitchFamily="34" charset="0"/>
              </a:rPr>
              <a:t>C. </a:t>
            </a:r>
            <a:r>
              <a:rPr lang="es-PY" altLang="es-PY" sz="2400" b="1" i="1" dirty="0" smtClean="0">
                <a:ln>
                  <a:noFill/>
                </a:ln>
                <a:solidFill>
                  <a:srgbClr val="BC0C0C"/>
                </a:solidFill>
                <a:latin typeface="Calibri" panose="020F0502020204030204" pitchFamily="34" charset="0"/>
                <a:cs typeface="Calibri" panose="020F0502020204030204" pitchFamily="34" charset="0"/>
              </a:rPr>
              <a:t>APLICACIÓN Y EJECUCIÓN DE LAS TRANSFERENCIAS</a:t>
            </a:r>
            <a:br>
              <a:rPr lang="es-PY" altLang="es-PY" sz="2400" b="1" i="1" dirty="0" smtClean="0">
                <a:ln>
                  <a:noFill/>
                </a:ln>
                <a:solidFill>
                  <a:srgbClr val="BC0C0C"/>
                </a:solidFill>
                <a:latin typeface="Calibri" panose="020F0502020204030204" pitchFamily="34" charset="0"/>
                <a:cs typeface="Calibri" panose="020F0502020204030204" pitchFamily="34" charset="0"/>
              </a:rPr>
            </a:br>
            <a:r>
              <a:rPr lang="es-PY" altLang="es-PY" sz="2400" b="1" i="1" dirty="0" smtClean="0">
                <a:ln>
                  <a:noFill/>
                </a:ln>
                <a:solidFill>
                  <a:srgbClr val="BC0C0C"/>
                </a:solidFill>
                <a:latin typeface="Calibri" panose="020F0502020204030204" pitchFamily="34" charset="0"/>
                <a:cs typeface="Calibri" panose="020F0502020204030204" pitchFamily="34" charset="0"/>
              </a:rPr>
              <a:t>RECURSOS PROPIOS</a:t>
            </a:r>
            <a:r>
              <a:rPr lang="es-ES" altLang="es-PY" sz="2400" b="1" i="1" dirty="0" smtClean="0">
                <a:ln>
                  <a:noFill/>
                </a:ln>
                <a:solidFill>
                  <a:srgbClr val="BC0C0C"/>
                </a:solidFill>
                <a:latin typeface="Helvetica" panose="020B0604020202020204" pitchFamily="34" charset="0"/>
                <a:cs typeface="Helvetica" panose="020B0604020202020204" pitchFamily="34" charset="0"/>
              </a:rPr>
              <a:t/>
            </a:r>
            <a:br>
              <a:rPr lang="es-ES" altLang="es-PY" sz="2400" b="1" i="1" dirty="0" smtClean="0">
                <a:ln>
                  <a:noFill/>
                </a:ln>
                <a:solidFill>
                  <a:srgbClr val="BC0C0C"/>
                </a:solidFill>
                <a:latin typeface="Helvetica" panose="020B0604020202020204" pitchFamily="34" charset="0"/>
                <a:cs typeface="Helvetica" panose="020B0604020202020204" pitchFamily="34" charset="0"/>
              </a:rPr>
            </a:br>
            <a:endParaRPr lang="es-PY" altLang="es-PY" sz="2400" b="1" i="1" dirty="0" smtClean="0">
              <a:ln>
                <a:noFill/>
              </a:ln>
              <a:solidFill>
                <a:srgbClr val="BC0C0C"/>
              </a:solidFill>
              <a:latin typeface="Helvetica" panose="020B0604020202020204" pitchFamily="34" charset="0"/>
              <a:cs typeface="Helvetica" panose="020B0604020202020204" pitchFamily="34" charset="0"/>
            </a:endParaRPr>
          </a:p>
        </p:txBody>
      </p:sp>
      <p:graphicFrame>
        <p:nvGraphicFramePr>
          <p:cNvPr id="4" name="4 Tabla"/>
          <p:cNvGraphicFramePr>
            <a:graphicFrameLocks noGrp="1"/>
          </p:cNvGraphicFramePr>
          <p:nvPr>
            <p:extLst>
              <p:ext uri="{D42A27DB-BD31-4B8C-83A1-F6EECF244321}">
                <p14:modId xmlns:p14="http://schemas.microsoft.com/office/powerpoint/2010/main" val="814693699"/>
              </p:ext>
            </p:extLst>
          </p:nvPr>
        </p:nvGraphicFramePr>
        <p:xfrm>
          <a:off x="371365" y="1988840"/>
          <a:ext cx="11449271" cy="3150938"/>
        </p:xfrm>
        <a:graphic>
          <a:graphicData uri="http://schemas.openxmlformats.org/drawingml/2006/table">
            <a:tbl>
              <a:tblPr/>
              <a:tblGrid>
                <a:gridCol w="1368152">
                  <a:extLst>
                    <a:ext uri="{9D8B030D-6E8A-4147-A177-3AD203B41FA5}">
                      <a16:colId xmlns:a16="http://schemas.microsoft.com/office/drawing/2014/main" val="20000"/>
                    </a:ext>
                  </a:extLst>
                </a:gridCol>
                <a:gridCol w="4272184">
                  <a:extLst>
                    <a:ext uri="{9D8B030D-6E8A-4147-A177-3AD203B41FA5}">
                      <a16:colId xmlns:a16="http://schemas.microsoft.com/office/drawing/2014/main" val="20001"/>
                    </a:ext>
                  </a:extLst>
                </a:gridCol>
                <a:gridCol w="1827563">
                  <a:extLst>
                    <a:ext uri="{9D8B030D-6E8A-4147-A177-3AD203B41FA5}">
                      <a16:colId xmlns:a16="http://schemas.microsoft.com/office/drawing/2014/main" val="20002"/>
                    </a:ext>
                  </a:extLst>
                </a:gridCol>
                <a:gridCol w="3981372">
                  <a:extLst>
                    <a:ext uri="{9D8B030D-6E8A-4147-A177-3AD203B41FA5}">
                      <a16:colId xmlns:a16="http://schemas.microsoft.com/office/drawing/2014/main" val="20003"/>
                    </a:ext>
                  </a:extLst>
                </a:gridCol>
              </a:tblGrid>
              <a:tr h="521470">
                <a:tc>
                  <a:txBody>
                    <a:bodyPr/>
                    <a:lstStyle/>
                    <a:p>
                      <a:pPr algn="ctr" fontAlgn="b"/>
                      <a:r>
                        <a:rPr lang="es-PY" sz="2000" b="1" i="0" u="none" strike="noStrike" dirty="0" smtClean="0">
                          <a:solidFill>
                            <a:srgbClr val="000000"/>
                          </a:solidFill>
                          <a:latin typeface="+mj-lt"/>
                        </a:rPr>
                        <a:t>EMISIÓN</a:t>
                      </a:r>
                      <a:endParaRPr lang="es-PY" sz="2000" b="1" i="0" u="none" strike="noStrike" dirty="0">
                        <a:solidFill>
                          <a:srgbClr val="000000"/>
                        </a:solidFill>
                        <a:latin typeface="+mj-lt"/>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Y" sz="2000" b="1" i="0" u="none" strike="noStrike" dirty="0" smtClean="0">
                          <a:solidFill>
                            <a:srgbClr val="000000"/>
                          </a:solidFill>
                          <a:latin typeface="+mj-lt"/>
                        </a:rPr>
                        <a:t>BENEFICIARIO</a:t>
                      </a:r>
                      <a:endParaRPr lang="es-PY" sz="2000" b="1" i="0" u="none" strike="noStrike" dirty="0">
                        <a:solidFill>
                          <a:srgbClr val="000000"/>
                        </a:solidFill>
                        <a:latin typeface="+mj-lt"/>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Y" sz="2000" b="1" i="0" u="none" strike="noStrike" dirty="0" smtClean="0">
                          <a:solidFill>
                            <a:srgbClr val="000000"/>
                          </a:solidFill>
                          <a:latin typeface="+mj-lt"/>
                        </a:rPr>
                        <a:t>MONTO TOTAL</a:t>
                      </a:r>
                      <a:endParaRPr lang="es-PY" sz="2000" b="1" i="0" u="none" strike="noStrike" dirty="0">
                        <a:solidFill>
                          <a:srgbClr val="000000"/>
                        </a:solidFill>
                        <a:latin typeface="+mj-lt"/>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PY" sz="2000" b="1" i="0" u="none" strike="noStrike" dirty="0" smtClean="0">
                          <a:solidFill>
                            <a:srgbClr val="000000"/>
                          </a:solidFill>
                          <a:latin typeface="+mj-lt"/>
                        </a:rPr>
                        <a:t>CONCEPTO</a:t>
                      </a:r>
                      <a:endParaRPr lang="es-PY" sz="2000" b="1" i="0" u="none" strike="noStrike" dirty="0">
                        <a:solidFill>
                          <a:srgbClr val="000000"/>
                        </a:solidFill>
                        <a:latin typeface="+mj-lt"/>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84433">
                <a:tc>
                  <a:txBody>
                    <a:bodyPr/>
                    <a:lstStyle/>
                    <a:p>
                      <a:pPr algn="ctr" fontAlgn="b"/>
                      <a:r>
                        <a:rPr lang="es-PY" sz="16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12/03/2020</a:t>
                      </a:r>
                      <a:endParaRPr lang="es-PY" sz="16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Y" sz="14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CONSEJO LOCAL DE SALUD SAN MIGUEL</a:t>
                      </a:r>
                      <a:endParaRPr lang="es-PY" sz="14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Y" sz="18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2.000.000</a:t>
                      </a:r>
                      <a:endParaRPr lang="es-PY" sz="18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Y" sz="1400" b="1" i="1"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APORTE PARA COMPRA DE INSUMOS</a:t>
                      </a:r>
                      <a:r>
                        <a:rPr lang="es-PY" sz="1400" b="1" i="1" u="none" strike="noStrike" baseline="0" dirty="0" smtClean="0">
                          <a:solidFill>
                            <a:srgbClr val="000000"/>
                          </a:solidFill>
                          <a:latin typeface="Lato" panose="020F0502020204030203" pitchFamily="34" charset="0"/>
                          <a:ea typeface="Lato" panose="020F0502020204030203" pitchFamily="34" charset="0"/>
                          <a:cs typeface="Lato" panose="020F0502020204030203" pitchFamily="34" charset="0"/>
                        </a:rPr>
                        <a:t> PARA PREVENCION DE CORONAVIRUS</a:t>
                      </a:r>
                      <a:endParaRPr lang="es-PY" sz="1400" b="1" i="1"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84433">
                <a:tc>
                  <a:txBody>
                    <a:bodyPr/>
                    <a:lstStyle/>
                    <a:p>
                      <a:pPr algn="ctr" fontAlgn="b"/>
                      <a:r>
                        <a:rPr lang="es-PY" sz="16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04/08/2020</a:t>
                      </a:r>
                      <a:endParaRPr lang="es-PY" sz="16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Y" sz="1400" b="1" i="0" u="none" strike="noStrike" baseline="0" dirty="0" smtClean="0">
                          <a:solidFill>
                            <a:srgbClr val="000000"/>
                          </a:solidFill>
                          <a:latin typeface="Lato" panose="020F0502020204030203" pitchFamily="34" charset="0"/>
                          <a:ea typeface="Lato" panose="020F0502020204030203" pitchFamily="34" charset="0"/>
                          <a:cs typeface="Lato" panose="020F0502020204030203" pitchFamily="34" charset="0"/>
                        </a:rPr>
                        <a:t>PARROQUIA SAN MIGUEL</a:t>
                      </a:r>
                      <a:endParaRPr lang="es-PY" sz="14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Y" sz="18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1.500.000</a:t>
                      </a:r>
                      <a:endParaRPr lang="es-PY" sz="18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Y" sz="1400" b="1" i="1"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APORTE</a:t>
                      </a:r>
                      <a:r>
                        <a:rPr lang="es-PY" sz="1400" b="1" i="1" u="none" strike="noStrike" baseline="0" dirty="0" smtClean="0">
                          <a:solidFill>
                            <a:srgbClr val="000000"/>
                          </a:solidFill>
                          <a:latin typeface="Lato" panose="020F0502020204030203" pitchFamily="34" charset="0"/>
                          <a:ea typeface="Lato" panose="020F0502020204030203" pitchFamily="34" charset="0"/>
                          <a:cs typeface="Lato" panose="020F0502020204030203" pitchFamily="34" charset="0"/>
                        </a:rPr>
                        <a:t> PARA CUBRIR GASTOS DE PINTURA (CAPILLA VIRGEN DEL CARMEN)</a:t>
                      </a:r>
                      <a:endParaRPr lang="es-PY" sz="1400" b="1" i="1"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0602">
                <a:tc>
                  <a:txBody>
                    <a:bodyPr/>
                    <a:lstStyle/>
                    <a:p>
                      <a:pPr algn="ctr" fontAlgn="b"/>
                      <a:endParaRPr lang="es-PY" sz="1600" b="0"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s-PY" sz="3600" b="0"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PY" sz="2400" b="1" i="0" u="none" strike="noStrike" dirty="0" smtClean="0">
                          <a:solidFill>
                            <a:srgbClr val="000000"/>
                          </a:solidFill>
                          <a:latin typeface="Lato" panose="020F0502020204030203" pitchFamily="34" charset="0"/>
                          <a:ea typeface="Lato" panose="020F0502020204030203" pitchFamily="34" charset="0"/>
                          <a:cs typeface="Lato" panose="020F0502020204030203" pitchFamily="34" charset="0"/>
                        </a:rPr>
                        <a:t>3.500.000</a:t>
                      </a:r>
                      <a:endParaRPr lang="es-PY" sz="2400" b="1"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s-PY" sz="1600" b="0" i="0" u="none" strike="noStrike" dirty="0">
                        <a:solidFill>
                          <a:srgbClr val="000000"/>
                        </a:solidFill>
                        <a:latin typeface="Lato" panose="020F0502020204030203" pitchFamily="34" charset="0"/>
                        <a:ea typeface="Lato" panose="020F0502020204030203" pitchFamily="34" charset="0"/>
                        <a:cs typeface="Lato" panose="020F0502020204030203" pitchFamily="34" charset="0"/>
                      </a:endParaRPr>
                    </a:p>
                  </a:txBody>
                  <a:tcPr marL="5774" marR="5774" marT="577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27"/>
                  </a:ext>
                </a:extLst>
              </a:tr>
            </a:tbl>
          </a:graphicData>
        </a:graphic>
      </p:graphicFrame>
    </p:spTree>
    <p:extLst>
      <p:ext uri="{BB962C8B-B14F-4D97-AF65-F5344CB8AC3E}">
        <p14:creationId xmlns:p14="http://schemas.microsoft.com/office/powerpoint/2010/main" val="21853914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ítulo 1"/>
          <p:cNvSpPr>
            <a:spLocks noGrp="1"/>
          </p:cNvSpPr>
          <p:nvPr>
            <p:ph type="title"/>
          </p:nvPr>
        </p:nvSpPr>
        <p:spPr>
          <a:xfrm>
            <a:off x="551384" y="648742"/>
            <a:ext cx="10873208" cy="908050"/>
          </a:xfrm>
        </p:spPr>
        <p:txBody>
          <a:bodyPr/>
          <a:lstStyle/>
          <a:p>
            <a:r>
              <a:rPr lang="es-ES" altLang="es-PY" sz="2400" b="1" dirty="0" smtClean="0">
                <a:ln>
                  <a:noFill/>
                </a:ln>
                <a:solidFill>
                  <a:srgbClr val="BC0C0C"/>
                </a:solidFill>
                <a:latin typeface="Helvetica" panose="020B0604020202020204" pitchFamily="34" charset="0"/>
                <a:cs typeface="Helvetica" panose="020B0604020202020204" pitchFamily="34" charset="0"/>
              </a:rPr>
              <a:t/>
            </a:r>
            <a:br>
              <a:rPr lang="es-ES" altLang="es-PY" sz="2400" b="1" dirty="0" smtClean="0">
                <a:ln>
                  <a:noFill/>
                </a:ln>
                <a:solidFill>
                  <a:srgbClr val="BC0C0C"/>
                </a:solidFill>
                <a:latin typeface="Helvetica" panose="020B0604020202020204" pitchFamily="34" charset="0"/>
                <a:cs typeface="Helvetica" panose="020B0604020202020204" pitchFamily="34" charset="0"/>
              </a:rPr>
            </a:br>
            <a:r>
              <a:rPr lang="es-ES" altLang="es-PY" sz="2400" b="1" i="1" dirty="0" smtClean="0">
                <a:ln>
                  <a:noFill/>
                </a:ln>
                <a:solidFill>
                  <a:srgbClr val="465B4C"/>
                </a:solidFill>
                <a:latin typeface="Helvetica" panose="020B0604020202020204" pitchFamily="34" charset="0"/>
                <a:cs typeface="Helvetica" panose="020B0604020202020204" pitchFamily="34" charset="0"/>
              </a:rPr>
              <a:t>D.</a:t>
            </a:r>
            <a:r>
              <a:rPr lang="es-PY" altLang="es-PY" sz="2400" b="1" i="1" dirty="0" smtClean="0">
                <a:ln>
                  <a:noFill/>
                </a:ln>
                <a:solidFill>
                  <a:srgbClr val="465B4C"/>
                </a:solidFill>
                <a:latin typeface="Helvetica" panose="020B0604020202020204" pitchFamily="34" charset="0"/>
                <a:cs typeface="Helvetica" panose="020B0604020202020204" pitchFamily="34" charset="0"/>
              </a:rPr>
              <a:t> </a:t>
            </a:r>
            <a:r>
              <a:rPr lang="es-PY" altLang="es-PY" sz="2400" b="1" i="1" dirty="0" smtClean="0">
                <a:ln>
                  <a:noFill/>
                </a:ln>
                <a:solidFill>
                  <a:srgbClr val="BC0C0C"/>
                </a:solidFill>
                <a:latin typeface="Helvetica" panose="020B0604020202020204" pitchFamily="34" charset="0"/>
                <a:cs typeface="Helvetica" panose="020B0604020202020204" pitchFamily="34" charset="0"/>
              </a:rPr>
              <a:t>LICITACIONES DEL EJERCICIO 2020 QUE GUARDAN REFERENCIA A LA FUENTE DE TRANSFERENCIAS…</a:t>
            </a:r>
            <a:r>
              <a:rPr lang="es-ES" altLang="es-PY" sz="2400" b="1" i="1" dirty="0" smtClean="0">
                <a:ln>
                  <a:noFill/>
                </a:ln>
                <a:solidFill>
                  <a:srgbClr val="BC0C0C"/>
                </a:solidFill>
                <a:latin typeface="Helvetica" panose="020B0604020202020204" pitchFamily="34" charset="0"/>
                <a:cs typeface="Helvetica" panose="020B0604020202020204" pitchFamily="34" charset="0"/>
              </a:rPr>
              <a:t/>
            </a:r>
            <a:br>
              <a:rPr lang="es-ES" altLang="es-PY" sz="2400" b="1" i="1" dirty="0" smtClean="0">
                <a:ln>
                  <a:noFill/>
                </a:ln>
                <a:solidFill>
                  <a:srgbClr val="BC0C0C"/>
                </a:solidFill>
                <a:latin typeface="Helvetica" panose="020B0604020202020204" pitchFamily="34" charset="0"/>
                <a:cs typeface="Helvetica" panose="020B0604020202020204" pitchFamily="34" charset="0"/>
              </a:rPr>
            </a:br>
            <a:endParaRPr lang="es-PY" altLang="es-PY" sz="2400" b="1" i="1" dirty="0" smtClean="0">
              <a:ln>
                <a:noFill/>
              </a:ln>
              <a:solidFill>
                <a:srgbClr val="BC0C0C"/>
              </a:solidFill>
              <a:latin typeface="Helvetica" panose="020B0604020202020204" pitchFamily="34" charset="0"/>
              <a:cs typeface="Helvetica" panose="020B0604020202020204" pitchFamily="34" charset="0"/>
            </a:endParaRPr>
          </a:p>
        </p:txBody>
      </p:sp>
      <p:sp>
        <p:nvSpPr>
          <p:cNvPr id="33795" name="Marcador de contenido 2"/>
          <p:cNvSpPr>
            <a:spLocks noGrp="1"/>
          </p:cNvSpPr>
          <p:nvPr>
            <p:ph idx="1"/>
          </p:nvPr>
        </p:nvSpPr>
        <p:spPr>
          <a:xfrm>
            <a:off x="614392" y="1772816"/>
            <a:ext cx="10963217" cy="4248472"/>
          </a:xfrm>
        </p:spPr>
        <p:txBody>
          <a:bodyPr/>
          <a:lstStyle/>
          <a:p>
            <a:pPr marL="0" lvl="0" indent="0">
              <a:spcBef>
                <a:spcPts val="430"/>
              </a:spcBef>
              <a:buClr>
                <a:srgbClr val="000000"/>
              </a:buClr>
              <a:buNone/>
            </a:pPr>
            <a:r>
              <a:rPr lang="es-MX" sz="1800" b="1" cap="all"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1. CONSTRUCCIÓN </a:t>
            </a:r>
            <a:r>
              <a:rPr lang="es-MX" sz="1800" b="1" cap="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BAÑO EN LA ESCUELA BÁSICA N° 826 PATRICIO GUIDOBALDO VARGAS </a:t>
            </a:r>
            <a:r>
              <a:rPr lang="es-MX" sz="1800" b="1" cap="all"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STARK</a:t>
            </a:r>
            <a:r>
              <a:rPr lang="es-ES" sz="1800" b="1" cap="all"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s-ES"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ID </a:t>
            </a: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Licitación 369.373</a:t>
            </a:r>
            <a:endParaRPr lang="es-PY" sz="2000" b="1" i="1" dirty="0">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Tipo de Procedimiento</a:t>
            </a:r>
            <a:r>
              <a:rPr lang="es-ES" sz="1800" b="1"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CO - Concurso de Ofertas</a:t>
            </a:r>
            <a:endParaRPr lang="es-PY" sz="2000" b="1" i="1" dirty="0">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PY"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Monto Estimado ₲ </a:t>
            </a:r>
            <a:r>
              <a:rPr lang="es-PY"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144.249.664</a:t>
            </a:r>
          </a:p>
          <a:p>
            <a:pPr marL="722313" lvl="0" indent="0">
              <a:spcAft>
                <a:spcPts val="0"/>
              </a:spcAft>
              <a:buNone/>
              <a:tabLst>
                <a:tab pos="457200" algn="l"/>
              </a:tabLst>
            </a:pPr>
            <a:endParaRPr lang="es-PY" sz="2000" i="1" dirty="0">
              <a:latin typeface="Calibri" panose="020F0502020204030204" pitchFamily="34" charset="0"/>
              <a:ea typeface="Times New Roman" panose="02020603050405020304" pitchFamily="18" charset="0"/>
              <a:cs typeface="Calibri" panose="020F0502020204030204" pitchFamily="34" charset="0"/>
            </a:endParaRPr>
          </a:p>
          <a:p>
            <a:pPr marL="0" lvl="0" indent="0">
              <a:spcBef>
                <a:spcPts val="430"/>
              </a:spcBef>
              <a:buClr>
                <a:srgbClr val="000000"/>
              </a:buClr>
              <a:buNone/>
            </a:pPr>
            <a:r>
              <a:rPr lang="es-PY" sz="1800" b="1" cap="all"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2. CONSTRUCCIÓN </a:t>
            </a:r>
            <a:r>
              <a:rPr lang="es-PY" sz="1800" b="1" cap="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BAÑO EN LA ESCUELA BÁSICA N°132 MIGUEL </a:t>
            </a:r>
            <a:r>
              <a:rPr lang="es-PY" sz="1800" b="1" cap="all"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ARCÁNGEL</a:t>
            </a:r>
            <a:endParaRPr lang="es-PY" sz="1800" dirty="0">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endParaRPr lang="es-ES"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ID </a:t>
            </a: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Licitación 369.373</a:t>
            </a:r>
            <a:endParaRPr lang="es-PY" sz="2000" b="1" i="1" dirty="0">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Tipo de Procedimiento CO - Concurso de Ofertas</a:t>
            </a:r>
            <a:endParaRPr lang="es-PY" sz="2000" b="1" i="1" dirty="0">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PY"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Monto Estimado ₲ 138.271.140</a:t>
            </a:r>
            <a:endParaRPr lang="es-PY" sz="2000" b="1" i="1" dirty="0">
              <a:effectLst/>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ítulo 1"/>
          <p:cNvSpPr>
            <a:spLocks noGrp="1"/>
          </p:cNvSpPr>
          <p:nvPr>
            <p:ph type="title"/>
          </p:nvPr>
        </p:nvSpPr>
        <p:spPr>
          <a:xfrm>
            <a:off x="875420" y="144016"/>
            <a:ext cx="10441160" cy="1052736"/>
          </a:xfrm>
        </p:spPr>
        <p:txBody>
          <a:bodyPr/>
          <a:lstStyle/>
          <a:p>
            <a:r>
              <a:rPr lang="es-ES" altLang="es-PY" sz="2400" b="1" i="1" dirty="0" smtClean="0">
                <a:ln>
                  <a:noFill/>
                </a:ln>
                <a:solidFill>
                  <a:srgbClr val="465B4C"/>
                </a:solidFill>
                <a:latin typeface="Helvetica" panose="020B0604020202020204" pitchFamily="34" charset="0"/>
                <a:cs typeface="Helvetica" panose="020B0604020202020204" pitchFamily="34" charset="0"/>
              </a:rPr>
              <a:t>D.</a:t>
            </a:r>
            <a:r>
              <a:rPr lang="es-PY" altLang="es-PY" sz="2400" b="1" i="1" dirty="0" smtClean="0">
                <a:ln>
                  <a:noFill/>
                </a:ln>
                <a:solidFill>
                  <a:srgbClr val="465B4C"/>
                </a:solidFill>
                <a:latin typeface="Helvetica" panose="020B0604020202020204" pitchFamily="34" charset="0"/>
                <a:cs typeface="Helvetica" panose="020B0604020202020204" pitchFamily="34" charset="0"/>
              </a:rPr>
              <a:t> </a:t>
            </a:r>
            <a:r>
              <a:rPr lang="es-PY" altLang="es-PY" sz="2400" b="1" i="1" dirty="0" smtClean="0">
                <a:ln>
                  <a:noFill/>
                </a:ln>
                <a:solidFill>
                  <a:srgbClr val="BC0C0C"/>
                </a:solidFill>
                <a:latin typeface="Helvetica" panose="020B0604020202020204" pitchFamily="34" charset="0"/>
                <a:cs typeface="Helvetica" panose="020B0604020202020204" pitchFamily="34" charset="0"/>
              </a:rPr>
              <a:t>LICITACIONES DEL EJERCICIO 2020 QUE GUARDAN REFERENCIA A LA FUENTE DE TRANSFERENCIAS…</a:t>
            </a:r>
            <a:endParaRPr lang="es-ES" altLang="es-ES" sz="2400" b="1" i="1" dirty="0" smtClean="0">
              <a:ln>
                <a:noFill/>
              </a:ln>
              <a:solidFill>
                <a:srgbClr val="BC0C0C"/>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idx="1"/>
          </p:nvPr>
        </p:nvSpPr>
        <p:spPr>
          <a:xfrm>
            <a:off x="875420" y="1316038"/>
            <a:ext cx="10441160" cy="4968552"/>
          </a:xfrm>
        </p:spPr>
        <p:txBody>
          <a:bodyPr/>
          <a:lstStyle/>
          <a:p>
            <a:pPr marL="0" lvl="0" indent="0">
              <a:buNone/>
            </a:pPr>
            <a:r>
              <a:rPr lang="es-ES" sz="1800" b="1" cap="all"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3. </a:t>
            </a:r>
            <a:r>
              <a:rPr lang="es-PY" sz="1800" b="1" cap="all"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CONSTRUCCIÓN DE DESAGÜE PLUVIAL EN LA COMPAÑÍA ARAZAPÉ</a:t>
            </a:r>
          </a:p>
          <a:p>
            <a:pPr marL="1074738" lvl="0" indent="-352425"/>
            <a:endParaRPr lang="es-PY" sz="1800" b="1" cap="all"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1074738" lvl="0" indent="-352425"/>
            <a:r>
              <a:rPr lang="es-PY" sz="1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ID de Licitación 373.654</a:t>
            </a:r>
          </a:p>
          <a:p>
            <a:pPr marL="1074738" lvl="0" indent="-352425"/>
            <a:r>
              <a:rPr lang="es-PY" sz="1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Tipo de Procedimiento CO - Concurso de Ofertas</a:t>
            </a:r>
          </a:p>
          <a:p>
            <a:pPr marL="1074738" lvl="0" indent="-352425"/>
            <a:r>
              <a:rPr lang="es-PY" sz="1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Monto Estimado ₲ . 244.664.864</a:t>
            </a:r>
          </a:p>
          <a:p>
            <a:pPr marL="1074738" lvl="0" indent="-352425"/>
            <a:r>
              <a:rPr lang="es-PY" sz="1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Monto Ejecutado hasta la Fecha: 108.039.150gs</a:t>
            </a:r>
          </a:p>
          <a:p>
            <a:pPr marL="722313" lvl="0" indent="0">
              <a:buNone/>
            </a:pPr>
            <a:endParaRPr lang="es-PY" sz="1800" b="1" cap="all"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lvl="0" indent="0">
              <a:buNone/>
            </a:pPr>
            <a:r>
              <a:rPr lang="es-PY" sz="1800" b="1" cap="all"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4. SEÑALÉTICA </a:t>
            </a:r>
            <a:r>
              <a:rPr lang="es-PY" sz="1800" b="1" cap="all"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y fachada de la municipalidad</a:t>
            </a:r>
          </a:p>
          <a:p>
            <a:pPr marL="722313" lvl="0" indent="0">
              <a:buNone/>
            </a:pPr>
            <a:endParaRPr lang="es-PY" sz="1800" b="1" cap="all"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1074738" lvl="0" indent="-352425"/>
            <a:r>
              <a:rPr lang="es-PY" sz="1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ID de Licitación 373.076</a:t>
            </a:r>
          </a:p>
          <a:p>
            <a:pPr marL="1074738" lvl="0" indent="-352425"/>
            <a:r>
              <a:rPr lang="es-PY" sz="1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Tipo de Procedimiento CD - Contratación </a:t>
            </a:r>
            <a:r>
              <a:rPr lang="es-PY" sz="1800"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a:t>
            </a:r>
            <a:r>
              <a:rPr lang="es-PY" sz="1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irecta</a:t>
            </a:r>
          </a:p>
          <a:p>
            <a:pPr marL="1074738" lvl="0" indent="-352425"/>
            <a:r>
              <a:rPr lang="es-PY" sz="1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Monto Total </a:t>
            </a:r>
            <a:r>
              <a:rPr lang="es-PY" sz="1800"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a:t>
            </a:r>
            <a:r>
              <a:rPr lang="es-PY" sz="1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djudicado ₲ 89.150.000</a:t>
            </a:r>
          </a:p>
          <a:p>
            <a:pPr marL="722313" lvl="0" indent="0">
              <a:buNone/>
            </a:pPr>
            <a:endParaRPr lang="es-PY" sz="1800" b="1" cap="all"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63452" y="1556792"/>
            <a:ext cx="9865096" cy="4589091"/>
          </a:xfrm>
        </p:spPr>
        <p:txBody>
          <a:bodyPr/>
          <a:lstStyle/>
          <a:p>
            <a:pPr marL="0" lvl="0" indent="0">
              <a:spcBef>
                <a:spcPts val="430"/>
              </a:spcBef>
              <a:buClr>
                <a:srgbClr val="000000"/>
              </a:buClr>
              <a:buNone/>
            </a:pPr>
            <a:r>
              <a:rPr lang="es-ES" sz="1800" b="1" cap="all" dirty="0">
                <a:latin typeface="Calibri" panose="020F0502020204030204" pitchFamily="34" charset="0"/>
                <a:cs typeface="Calibri" panose="020F0502020204030204" pitchFamily="34" charset="0"/>
              </a:rPr>
              <a:t>5. </a:t>
            </a:r>
            <a:r>
              <a:rPr lang="es-PY" sz="1800" b="1" cap="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CONSTRUCCIÓN DE CANCHA MULTIUSO/VESTUARIO Y OFICINA EN LA COMPAÑÍA SANTA </a:t>
            </a:r>
            <a:r>
              <a:rPr lang="es-PY" sz="1800" b="1" cap="all"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LIBRADA</a:t>
            </a:r>
            <a:endParaRPr lang="es-PY" sz="1800" b="1" dirty="0">
              <a:latin typeface="Calibri" panose="020F0502020204030204" pitchFamily="34" charset="0"/>
              <a:ea typeface="Times New Roman" panose="02020603050405020304" pitchFamily="18" charset="0"/>
              <a:cs typeface="Calibri" panose="020F0502020204030204" pitchFamily="34" charset="0"/>
            </a:endParaRPr>
          </a:p>
          <a:p>
            <a:pPr marL="722313" lvl="0" indent="0">
              <a:spcAft>
                <a:spcPts val="0"/>
              </a:spcAft>
              <a:buNone/>
              <a:tabLst>
                <a:tab pos="457200" algn="l"/>
              </a:tabLst>
            </a:pPr>
            <a:endParaRPr lang="es-ES" sz="12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ID </a:t>
            </a: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Licitación 372909</a:t>
            </a:r>
            <a:endParaRPr lang="es-PY" sz="1800" b="1" i="1" dirty="0">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Tipo de Procedimiento</a:t>
            </a:r>
            <a:r>
              <a:rPr lang="es-ES" sz="1800" b="1"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CO - Concurso de Ofertas</a:t>
            </a:r>
            <a:endParaRPr lang="es-PY" sz="1800" b="1" i="1" dirty="0">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PY"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Monto Estimado ₲ </a:t>
            </a:r>
            <a:r>
              <a:rPr lang="es-PY"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332.841.223</a:t>
            </a:r>
          </a:p>
          <a:p>
            <a:pPr marL="722313" lvl="0" indent="0">
              <a:spcAft>
                <a:spcPts val="0"/>
              </a:spcAft>
              <a:buNone/>
              <a:tabLst>
                <a:tab pos="457200" algn="l"/>
              </a:tabLst>
            </a:pPr>
            <a:endParaRPr lang="es-PY" sz="1800" b="1" i="1" dirty="0">
              <a:latin typeface="Calibri" panose="020F0502020204030204" pitchFamily="34" charset="0"/>
              <a:ea typeface="Times New Roman" panose="02020603050405020304" pitchFamily="18" charset="0"/>
              <a:cs typeface="Calibri" panose="020F0502020204030204" pitchFamily="34" charset="0"/>
            </a:endParaRPr>
          </a:p>
          <a:p>
            <a:pPr marL="0" lvl="0" indent="0">
              <a:spcBef>
                <a:spcPts val="430"/>
              </a:spcBef>
              <a:buClr>
                <a:srgbClr val="000000"/>
              </a:buClr>
              <a:buNone/>
            </a:pPr>
            <a:r>
              <a:rPr lang="es-PY" sz="1800" b="1" cap="all"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6. CONSTRUCCIÓN </a:t>
            </a:r>
            <a:r>
              <a:rPr lang="es-PY" sz="1800" b="1" cap="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MEJORAS EN LA PLAZA DEFENSORES DEL CHACO</a:t>
            </a:r>
            <a:endParaRPr lang="es-PY" sz="1800" b="1" dirty="0">
              <a:latin typeface="Calibri" panose="020F0502020204030204" pitchFamily="34" charset="0"/>
              <a:ea typeface="Times New Roman" panose="02020603050405020304" pitchFamily="18" charset="0"/>
              <a:cs typeface="Calibri" panose="020F0502020204030204" pitchFamily="34" charset="0"/>
            </a:endParaRPr>
          </a:p>
          <a:p>
            <a:pPr marL="722313" lvl="0" indent="0">
              <a:spcAft>
                <a:spcPts val="0"/>
              </a:spcAft>
              <a:buNone/>
              <a:tabLst>
                <a:tab pos="457200" algn="l"/>
              </a:tabLst>
            </a:pPr>
            <a:endParaRPr lang="es-ES" sz="1400" b="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ID </a:t>
            </a: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Licitación 372.908</a:t>
            </a:r>
            <a:endParaRPr lang="es-PY" sz="1800" b="1" i="1" dirty="0">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Tipo de Procedimiento</a:t>
            </a:r>
            <a:r>
              <a:rPr lang="es-ES" sz="1800" b="1"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CO - Concurso de Ofertas</a:t>
            </a:r>
            <a:endParaRPr lang="es-PY" sz="1800" b="1" i="1" dirty="0">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PY"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Monto Estimado ₲ </a:t>
            </a:r>
            <a:r>
              <a:rPr lang="es-PY"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489.385.350</a:t>
            </a:r>
          </a:p>
          <a:p>
            <a:pPr marL="1074738" lvl="0" indent="-352425">
              <a:spcAft>
                <a:spcPts val="0"/>
              </a:spcAft>
              <a:tabLst>
                <a:tab pos="457200" algn="l"/>
              </a:tabLst>
            </a:pPr>
            <a:r>
              <a:rPr lang="es-PY" sz="1800" b="1" i="1" dirty="0" smtClean="0">
                <a:solidFill>
                  <a:srgbClr val="000000"/>
                </a:solidFill>
                <a:latin typeface="Calibri" panose="020F0502020204030204" pitchFamily="34" charset="0"/>
                <a:cs typeface="Calibri" panose="020F0502020204030204" pitchFamily="34" charset="0"/>
              </a:rPr>
              <a:t>Monto Ejecutado hasta la fecha: 407.821.083gs</a:t>
            </a:r>
            <a:endParaRPr lang="es-ES" sz="1800" b="1" i="1" dirty="0">
              <a:latin typeface="Calibri" panose="020F0502020204030204" pitchFamily="34" charset="0"/>
              <a:cs typeface="Calibri" panose="020F0502020204030204" pitchFamily="34" charset="0"/>
            </a:endParaRPr>
          </a:p>
        </p:txBody>
      </p:sp>
      <p:sp>
        <p:nvSpPr>
          <p:cNvPr id="44035" name="Título 1"/>
          <p:cNvSpPr>
            <a:spLocks noGrp="1"/>
          </p:cNvSpPr>
          <p:nvPr>
            <p:ph type="title"/>
          </p:nvPr>
        </p:nvSpPr>
        <p:spPr>
          <a:xfrm>
            <a:off x="803412" y="332035"/>
            <a:ext cx="10585176" cy="1080741"/>
          </a:xfrm>
        </p:spPr>
        <p:txBody>
          <a:bodyPr/>
          <a:lstStyle/>
          <a:p>
            <a:r>
              <a:rPr lang="es-ES" altLang="es-PY" sz="2400" b="1" i="1" dirty="0" smtClean="0">
                <a:ln>
                  <a:noFill/>
                </a:ln>
                <a:solidFill>
                  <a:srgbClr val="465B4C"/>
                </a:solidFill>
                <a:latin typeface="Helvetica" panose="020B0604020202020204" pitchFamily="34" charset="0"/>
                <a:cs typeface="Helvetica" panose="020B0604020202020204" pitchFamily="34" charset="0"/>
              </a:rPr>
              <a:t>D.</a:t>
            </a:r>
            <a:r>
              <a:rPr lang="es-PY" altLang="es-PY" sz="2400" b="1" i="1" dirty="0" smtClean="0">
                <a:ln>
                  <a:noFill/>
                </a:ln>
                <a:solidFill>
                  <a:srgbClr val="465B4C"/>
                </a:solidFill>
                <a:latin typeface="Helvetica" panose="020B0604020202020204" pitchFamily="34" charset="0"/>
                <a:cs typeface="Helvetica" panose="020B0604020202020204" pitchFamily="34" charset="0"/>
              </a:rPr>
              <a:t> </a:t>
            </a:r>
            <a:r>
              <a:rPr lang="es-PY" altLang="es-PY" sz="2400" b="1" i="1" dirty="0" smtClean="0">
                <a:ln>
                  <a:noFill/>
                </a:ln>
                <a:solidFill>
                  <a:srgbClr val="BC0C0C"/>
                </a:solidFill>
                <a:latin typeface="Helvetica" panose="020B0604020202020204" pitchFamily="34" charset="0"/>
                <a:cs typeface="Helvetica" panose="020B0604020202020204" pitchFamily="34" charset="0"/>
              </a:rPr>
              <a:t>LICITACIONES DEL EJERCICIO 2020 QUE GUARDAN REFERENCIA A LA FUENTE DE TRANSFERENCIAS…</a:t>
            </a:r>
            <a:endParaRPr lang="es-ES" altLang="es-ES" sz="2400" b="1" i="1" dirty="0" smtClean="0">
              <a:ln>
                <a:noFill/>
              </a:ln>
              <a:solidFill>
                <a:srgbClr val="BC0C0C"/>
              </a:solidFill>
              <a:latin typeface="Helvetica" panose="020B0604020202020204" pitchFamily="34" charset="0"/>
              <a:cs typeface="Helvetica" panose="020B060402020202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ítulo 1"/>
          <p:cNvSpPr>
            <a:spLocks noGrp="1"/>
          </p:cNvSpPr>
          <p:nvPr>
            <p:ph type="title"/>
          </p:nvPr>
        </p:nvSpPr>
        <p:spPr>
          <a:xfrm>
            <a:off x="803413" y="385664"/>
            <a:ext cx="10585175" cy="1027112"/>
          </a:xfrm>
        </p:spPr>
        <p:txBody>
          <a:bodyPr/>
          <a:lstStyle/>
          <a:p>
            <a:r>
              <a:rPr lang="es-ES" altLang="es-PY" sz="2400" b="1" i="1" dirty="0" smtClean="0">
                <a:ln>
                  <a:noFill/>
                </a:ln>
                <a:solidFill>
                  <a:srgbClr val="465B4C"/>
                </a:solidFill>
                <a:latin typeface="Helvetica" panose="020B0604020202020204" pitchFamily="34" charset="0"/>
                <a:cs typeface="Helvetica" panose="020B0604020202020204" pitchFamily="34" charset="0"/>
              </a:rPr>
              <a:t>D.</a:t>
            </a:r>
            <a:r>
              <a:rPr lang="es-PY" altLang="es-PY" sz="2400" b="1" i="1" dirty="0" smtClean="0">
                <a:ln>
                  <a:noFill/>
                </a:ln>
                <a:solidFill>
                  <a:srgbClr val="465B4C"/>
                </a:solidFill>
                <a:latin typeface="Helvetica" panose="020B0604020202020204" pitchFamily="34" charset="0"/>
                <a:cs typeface="Helvetica" panose="020B0604020202020204" pitchFamily="34" charset="0"/>
              </a:rPr>
              <a:t> </a:t>
            </a:r>
            <a:r>
              <a:rPr lang="es-PY" altLang="es-PY" sz="2400" b="1" i="1" dirty="0" smtClean="0">
                <a:ln>
                  <a:noFill/>
                </a:ln>
                <a:solidFill>
                  <a:srgbClr val="BC0C0C"/>
                </a:solidFill>
                <a:latin typeface="Helvetica" panose="020B0604020202020204" pitchFamily="34" charset="0"/>
                <a:cs typeface="Helvetica" panose="020B0604020202020204" pitchFamily="34" charset="0"/>
              </a:rPr>
              <a:t>LICITACIONES DEL EJERCICIO 2020 QUE GUARDAN REFERENCIA A LA FUENTE DE TRANSFERENCIAS…</a:t>
            </a:r>
            <a:endParaRPr lang="es-ES" altLang="es-ES" sz="2400" b="1" i="1" dirty="0" smtClean="0">
              <a:ln>
                <a:noFill/>
              </a:ln>
              <a:solidFill>
                <a:srgbClr val="BC0C0C"/>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idx="1"/>
          </p:nvPr>
        </p:nvSpPr>
        <p:spPr>
          <a:xfrm>
            <a:off x="1469486" y="1556792"/>
            <a:ext cx="9253029" cy="4033317"/>
          </a:xfrm>
        </p:spPr>
        <p:txBody>
          <a:bodyPr/>
          <a:lstStyle/>
          <a:p>
            <a:pPr marL="0" lvl="0" indent="0">
              <a:spcBef>
                <a:spcPts val="480"/>
              </a:spcBef>
              <a:buClr>
                <a:srgbClr val="000000"/>
              </a:buClr>
              <a:buNone/>
            </a:pPr>
            <a:r>
              <a:rPr lang="es-ES" sz="1800" b="1" cap="all" dirty="0">
                <a:latin typeface="Calibri" panose="020F0502020204030204" pitchFamily="34" charset="0"/>
                <a:cs typeface="Calibri" panose="020F0502020204030204" pitchFamily="34" charset="0"/>
              </a:rPr>
              <a:t>7. </a:t>
            </a:r>
            <a:r>
              <a:rPr lang="es-ES" sz="1800" b="1" cap="all" dirty="0">
                <a:solidFill>
                  <a:srgbClr val="000000"/>
                </a:solidFill>
                <a:latin typeface="Calibri" panose="020F0502020204030204" pitchFamily="34" charset="0"/>
                <a:ea typeface="Times New Roman" panose="02020603050405020304" pitchFamily="18" charset="0"/>
                <a:cs typeface="Calibri" panose="020F0502020204030204" pitchFamily="34" charset="0"/>
              </a:rPr>
              <a:t>Reparación de Polideportivo Municipal</a:t>
            </a:r>
            <a:endParaRPr lang="es-PY" sz="1800" b="1" dirty="0">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tabLst>
                <a:tab pos="457200" algn="l"/>
              </a:tabLst>
            </a:pPr>
            <a:endParaRPr lang="es-ES" sz="11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ID </a:t>
            </a: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Licitación 356755</a:t>
            </a:r>
            <a:endParaRPr lang="es-PY" sz="1800" b="1" i="1" dirty="0">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Tipo de Procedimiento CO - Concurso de Ofertas</a:t>
            </a:r>
            <a:endParaRPr lang="es-PY" sz="1800" b="1" i="1" dirty="0">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PY"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Monto Estimado ₲ </a:t>
            </a:r>
            <a:r>
              <a:rPr lang="es-PY"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396.535.506</a:t>
            </a:r>
          </a:p>
          <a:p>
            <a:pPr marL="0" lvl="0" indent="0">
              <a:spcAft>
                <a:spcPts val="0"/>
              </a:spcAft>
              <a:buNone/>
              <a:tabLst>
                <a:tab pos="457200" algn="l"/>
              </a:tabLst>
            </a:pPr>
            <a:endParaRPr lang="es-PY" sz="1800" b="1" i="1" dirty="0" smtClean="0">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Clr>
                <a:srgbClr val="000000"/>
              </a:buClr>
              <a:buNone/>
            </a:pPr>
            <a:r>
              <a:rPr lang="es-PY" sz="1800" b="1" dirty="0" smtClean="0">
                <a:latin typeface="Calibri" panose="020F0502020204030204" pitchFamily="34" charset="0"/>
                <a:ea typeface="Times New Roman" panose="02020603050405020304" pitchFamily="18" charset="0"/>
                <a:cs typeface="Calibri" panose="020F0502020204030204" pitchFamily="34" charset="0"/>
              </a:rPr>
              <a:t>8. ENTREGA DE KITS DE ALIMENTOS (ROYALTIES)</a:t>
            </a:r>
          </a:p>
          <a:p>
            <a:pPr marL="0" lvl="0" indent="0">
              <a:spcAft>
                <a:spcPts val="0"/>
              </a:spcAft>
              <a:buNone/>
              <a:tabLst>
                <a:tab pos="457200" algn="l"/>
              </a:tabLst>
            </a:pPr>
            <a:endParaRPr lang="es-ES" sz="14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ID </a:t>
            </a: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Licitación 386252</a:t>
            </a:r>
            <a:endParaRPr lang="es-PY"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Tipo de Procedimiento CE – Contratación por </a:t>
            </a:r>
            <a:r>
              <a:rPr lang="es-ES"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Excepción</a:t>
            </a:r>
            <a:endParaRPr lang="es-PY" sz="1800" b="1" i="1" dirty="0">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Monto Estimado ₲ </a:t>
            </a:r>
            <a:r>
              <a:rPr lang="es-ES"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263.398.000</a:t>
            </a:r>
            <a:endParaRPr lang="es-ES" sz="18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ítulo 1"/>
          <p:cNvSpPr>
            <a:spLocks noGrp="1"/>
          </p:cNvSpPr>
          <p:nvPr>
            <p:ph type="title"/>
          </p:nvPr>
        </p:nvSpPr>
        <p:spPr>
          <a:xfrm>
            <a:off x="515380" y="332656"/>
            <a:ext cx="11161240" cy="1027112"/>
          </a:xfrm>
        </p:spPr>
        <p:txBody>
          <a:bodyPr/>
          <a:lstStyle/>
          <a:p>
            <a:r>
              <a:rPr lang="es-ES" altLang="es-PY" sz="2400" b="1" i="1" dirty="0" smtClean="0">
                <a:ln>
                  <a:noFill/>
                </a:ln>
                <a:solidFill>
                  <a:srgbClr val="465B4C"/>
                </a:solidFill>
                <a:latin typeface="Helvetica" panose="020B0604020202020204" pitchFamily="34" charset="0"/>
                <a:cs typeface="Helvetica" panose="020B0604020202020204" pitchFamily="34" charset="0"/>
              </a:rPr>
              <a:t>D.</a:t>
            </a:r>
            <a:r>
              <a:rPr lang="es-PY" altLang="es-PY" sz="2400" b="1" i="1" dirty="0" smtClean="0">
                <a:ln>
                  <a:noFill/>
                </a:ln>
                <a:solidFill>
                  <a:srgbClr val="465B4C"/>
                </a:solidFill>
                <a:latin typeface="Helvetica" panose="020B0604020202020204" pitchFamily="34" charset="0"/>
                <a:cs typeface="Helvetica" panose="020B0604020202020204" pitchFamily="34" charset="0"/>
              </a:rPr>
              <a:t> </a:t>
            </a:r>
            <a:r>
              <a:rPr lang="es-PY" altLang="es-PY" sz="2400" b="1" i="1" dirty="0" smtClean="0">
                <a:ln>
                  <a:noFill/>
                </a:ln>
                <a:solidFill>
                  <a:srgbClr val="BC0C0C"/>
                </a:solidFill>
                <a:latin typeface="Helvetica" panose="020B0604020202020204" pitchFamily="34" charset="0"/>
                <a:cs typeface="Helvetica" panose="020B0604020202020204" pitchFamily="34" charset="0"/>
              </a:rPr>
              <a:t>LICITACIONES DEL EJERCICIO 2020 QUE GUARDAN REFERENCIA</a:t>
            </a:r>
            <a:br>
              <a:rPr lang="es-PY" altLang="es-PY" sz="2400" b="1" i="1" dirty="0" smtClean="0">
                <a:ln>
                  <a:noFill/>
                </a:ln>
                <a:solidFill>
                  <a:srgbClr val="BC0C0C"/>
                </a:solidFill>
                <a:latin typeface="Helvetica" panose="020B0604020202020204" pitchFamily="34" charset="0"/>
                <a:cs typeface="Helvetica" panose="020B0604020202020204" pitchFamily="34" charset="0"/>
              </a:rPr>
            </a:br>
            <a:r>
              <a:rPr lang="es-PY" altLang="es-PY" sz="2400" b="1" i="1" dirty="0" smtClean="0">
                <a:ln>
                  <a:noFill/>
                </a:ln>
                <a:solidFill>
                  <a:srgbClr val="BC0C0C"/>
                </a:solidFill>
                <a:latin typeface="Helvetica" panose="020B0604020202020204" pitchFamily="34" charset="0"/>
                <a:cs typeface="Helvetica" panose="020B0604020202020204" pitchFamily="34" charset="0"/>
              </a:rPr>
              <a:t>A LA FUENTE DE TRANSFERENCIAS…</a:t>
            </a:r>
            <a:endParaRPr lang="es-ES" altLang="es-ES" sz="2400" b="1" i="1" dirty="0" smtClean="0">
              <a:ln>
                <a:noFill/>
              </a:ln>
              <a:solidFill>
                <a:srgbClr val="BC0C0C"/>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idx="1"/>
          </p:nvPr>
        </p:nvSpPr>
        <p:spPr>
          <a:xfrm>
            <a:off x="965430" y="1700808"/>
            <a:ext cx="10261140" cy="4680520"/>
          </a:xfrm>
        </p:spPr>
        <p:txBody>
          <a:bodyPr anchor="t"/>
          <a:lstStyle/>
          <a:p>
            <a:pPr marL="0" lvl="0" indent="0">
              <a:spcAft>
                <a:spcPts val="0"/>
              </a:spcAft>
              <a:buClr>
                <a:srgbClr val="000000"/>
              </a:buClr>
              <a:buNone/>
            </a:pPr>
            <a:r>
              <a:rPr lang="es-ES" sz="1800" b="1" cap="all" dirty="0">
                <a:latin typeface="Calibri" panose="020F0502020204030204" pitchFamily="34" charset="0"/>
                <a:cs typeface="Calibri" panose="020F0502020204030204" pitchFamily="34" charset="0"/>
              </a:rPr>
              <a:t>9. </a:t>
            </a:r>
            <a:r>
              <a:rPr lang="es-PY" sz="1800" b="1" dirty="0">
                <a:latin typeface="Calibri" panose="020F0502020204030204" pitchFamily="34" charset="0"/>
                <a:ea typeface="Times New Roman" panose="02020603050405020304" pitchFamily="18" charset="0"/>
                <a:cs typeface="Calibri" panose="020F0502020204030204" pitchFamily="34" charset="0"/>
              </a:rPr>
              <a:t>KITS DE ALIMENTOS NO PERECEDEROS (</a:t>
            </a:r>
            <a:r>
              <a:rPr lang="es-PY" sz="1800" b="1" dirty="0" err="1">
                <a:latin typeface="Calibri" panose="020F0502020204030204" pitchFamily="34" charset="0"/>
                <a:ea typeface="Times New Roman" panose="02020603050405020304" pitchFamily="18" charset="0"/>
                <a:cs typeface="Calibri" panose="020F0502020204030204" pitchFamily="34" charset="0"/>
              </a:rPr>
              <a:t>FONACIDE</a:t>
            </a:r>
            <a:r>
              <a:rPr lang="es-PY" sz="1800" b="1" dirty="0">
                <a:latin typeface="Calibri" panose="020F0502020204030204" pitchFamily="34" charset="0"/>
                <a:ea typeface="Times New Roman" panose="02020603050405020304" pitchFamily="18" charset="0"/>
                <a:cs typeface="Calibri" panose="020F0502020204030204" pitchFamily="34" charset="0"/>
              </a:rPr>
              <a:t>)</a:t>
            </a:r>
          </a:p>
          <a:p>
            <a:pPr marL="1074738" lvl="0" indent="-352425">
              <a:spcAft>
                <a:spcPts val="0"/>
              </a:spcAft>
              <a:tabLst>
                <a:tab pos="457200" algn="l"/>
              </a:tabLst>
            </a:pPr>
            <a:endParaRPr lang="es-ES"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ID </a:t>
            </a: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Licitación 372209</a:t>
            </a:r>
            <a:endParaRPr lang="es-PY" sz="1800" b="1" i="1" dirty="0">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Tipo de Procedimiento </a:t>
            </a:r>
            <a:r>
              <a:rPr lang="es-ES" sz="1800" b="1" i="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LPN</a:t>
            </a: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 Licitación Pública Nacional</a:t>
            </a:r>
            <a:endParaRPr lang="es-PY" sz="1800" b="1" i="1" dirty="0">
              <a:latin typeface="Calibri" panose="020F0502020204030204" pitchFamily="34" charset="0"/>
              <a:ea typeface="Times New Roman" panose="02020603050405020304" pitchFamily="18" charset="0"/>
              <a:cs typeface="Calibri" panose="020F0502020204030204" pitchFamily="34" charset="0"/>
            </a:endParaRPr>
          </a:p>
          <a:p>
            <a:pPr marL="1074738" lvl="0" indent="-352425">
              <a:spcAft>
                <a:spcPts val="0"/>
              </a:spcAft>
              <a:tabLst>
                <a:tab pos="457200" algn="l"/>
              </a:tabLst>
            </a:pPr>
            <a:r>
              <a:rPr lang="es-E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Monto Estimado ₲ </a:t>
            </a:r>
            <a:r>
              <a:rPr lang="es-ES"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1.063.652.440</a:t>
            </a:r>
          </a:p>
          <a:p>
            <a:pPr marL="1074738" lvl="0" indent="-352425">
              <a:spcAft>
                <a:spcPts val="0"/>
              </a:spcAft>
              <a:tabLst>
                <a:tab pos="457200" algn="l"/>
              </a:tabLst>
            </a:pPr>
            <a:r>
              <a:rPr lang="es-ES"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Modalidad: </a:t>
            </a:r>
            <a:r>
              <a:rPr lang="es-ES" sz="1800" b="1" i="1" dirty="0" err="1"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PluriAnual</a:t>
            </a:r>
            <a:r>
              <a:rPr lang="es-ES" sz="1800" b="1" i="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(2020-2021)</a:t>
            </a:r>
          </a:p>
          <a:p>
            <a:pPr marL="722313" lvl="0" indent="0">
              <a:spcAft>
                <a:spcPts val="0"/>
              </a:spcAft>
              <a:buNone/>
              <a:tabLst>
                <a:tab pos="457200" algn="l"/>
              </a:tabLst>
            </a:pPr>
            <a:endParaRPr lang="es-PY" sz="1800" b="1" i="1" dirty="0">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Clr>
                <a:srgbClr val="000000"/>
              </a:buClr>
              <a:buNone/>
            </a:pPr>
            <a:r>
              <a:rPr lang="es-PY" sz="1800" b="1" dirty="0" smtClean="0">
                <a:latin typeface="Calibri" panose="020F0502020204030204" pitchFamily="34" charset="0"/>
                <a:ea typeface="Times New Roman" panose="02020603050405020304" pitchFamily="18" charset="0"/>
                <a:cs typeface="Calibri" panose="020F0502020204030204" pitchFamily="34" charset="0"/>
              </a:rPr>
              <a:t>10. </a:t>
            </a:r>
            <a:r>
              <a:rPr lang="es-PY" sz="1800" b="1" dirty="0">
                <a:latin typeface="Calibri" panose="020F0502020204030204" pitchFamily="34" charset="0"/>
                <a:ea typeface="Times New Roman" panose="02020603050405020304" pitchFamily="18" charset="0"/>
                <a:cs typeface="Calibri" panose="020F0502020204030204" pitchFamily="34" charset="0"/>
              </a:rPr>
              <a:t>“CONSTRUCCIÓN DE BAÑO Y CERCO PERIMETRAL EN LA ESCUELA BÁSICA N° 1249 PROF. ANA CÁCERES </a:t>
            </a:r>
            <a:r>
              <a:rPr lang="es-PY" sz="1800" b="1" dirty="0" smtClean="0">
                <a:latin typeface="Calibri" panose="020F0502020204030204" pitchFamily="34" charset="0"/>
                <a:ea typeface="Times New Roman" panose="02020603050405020304" pitchFamily="18" charset="0"/>
                <a:cs typeface="Calibri" panose="020F0502020204030204" pitchFamily="34" charset="0"/>
              </a:rPr>
              <a:t>	PAREDES</a:t>
            </a:r>
            <a:r>
              <a:rPr lang="es-PY" sz="1800" b="1" dirty="0">
                <a:latin typeface="Calibri" panose="020F0502020204030204" pitchFamily="34" charset="0"/>
                <a:ea typeface="Times New Roman" panose="02020603050405020304" pitchFamily="18" charset="0"/>
                <a:cs typeface="Calibri" panose="020F0502020204030204" pitchFamily="34" charset="0"/>
              </a:rPr>
              <a:t>” de la localidad de </a:t>
            </a:r>
            <a:r>
              <a:rPr lang="es-PY" sz="1800" b="1" dirty="0" err="1" smtClean="0">
                <a:latin typeface="Calibri" panose="020F0502020204030204" pitchFamily="34" charset="0"/>
                <a:ea typeface="Times New Roman" panose="02020603050405020304" pitchFamily="18" charset="0"/>
                <a:cs typeface="Calibri" panose="020F0502020204030204" pitchFamily="34" charset="0"/>
              </a:rPr>
              <a:t>Ysypo</a:t>
            </a:r>
            <a:endParaRPr lang="es-PY" sz="1800" b="1" dirty="0">
              <a:latin typeface="Calibri" panose="020F0502020204030204" pitchFamily="34" charset="0"/>
              <a:ea typeface="Times New Roman" panose="02020603050405020304" pitchFamily="18" charset="0"/>
              <a:cs typeface="Calibri" panose="020F0502020204030204" pitchFamily="34" charset="0"/>
            </a:endParaRPr>
          </a:p>
          <a:p>
            <a:pPr marL="722313" lvl="0" indent="0">
              <a:spcAft>
                <a:spcPts val="800"/>
              </a:spcAft>
              <a:buNone/>
              <a:tabLst>
                <a:tab pos="457200" algn="l"/>
              </a:tabLst>
            </a:pPr>
            <a:endParaRPr lang="es-ES" sz="1400" b="1" i="1" dirty="0" smtClean="0">
              <a:latin typeface="Calibri" panose="020F0502020204030204" pitchFamily="34" charset="0"/>
              <a:ea typeface="Calibri" panose="020F0502020204030204" pitchFamily="34" charset="0"/>
              <a:cs typeface="Calibri" panose="020F0502020204030204" pitchFamily="34" charset="0"/>
            </a:endParaRPr>
          </a:p>
          <a:p>
            <a:pPr marL="1074738" lvl="0" indent="-352425">
              <a:spcAft>
                <a:spcPts val="800"/>
              </a:spcAft>
              <a:tabLst>
                <a:tab pos="457200" algn="l"/>
              </a:tabLst>
            </a:pPr>
            <a:r>
              <a:rPr lang="es-ES" sz="1800" b="1" i="1" dirty="0" smtClean="0">
                <a:latin typeface="Calibri" panose="020F0502020204030204" pitchFamily="34" charset="0"/>
                <a:ea typeface="Calibri" panose="020F0502020204030204" pitchFamily="34" charset="0"/>
                <a:cs typeface="Calibri" panose="020F0502020204030204" pitchFamily="34" charset="0"/>
              </a:rPr>
              <a:t>ID </a:t>
            </a:r>
            <a:r>
              <a:rPr lang="es-ES" sz="1800" b="1" i="1" dirty="0">
                <a:latin typeface="Calibri" panose="020F0502020204030204" pitchFamily="34" charset="0"/>
                <a:ea typeface="Calibri" panose="020F0502020204030204" pitchFamily="34" charset="0"/>
                <a:cs typeface="Calibri" panose="020F0502020204030204" pitchFamily="34" charset="0"/>
              </a:rPr>
              <a:t>de Licitación 383.680</a:t>
            </a:r>
            <a:endParaRPr lang="es-PY" sz="1800" b="1" i="1" dirty="0">
              <a:latin typeface="Calibri" panose="020F0502020204030204" pitchFamily="34" charset="0"/>
              <a:ea typeface="Calibri" panose="020F0502020204030204" pitchFamily="34" charset="0"/>
              <a:cs typeface="Calibri" panose="020F0502020204030204" pitchFamily="34" charset="0"/>
            </a:endParaRPr>
          </a:p>
          <a:p>
            <a:pPr marL="1074738" lvl="0" indent="-352425">
              <a:spcAft>
                <a:spcPts val="800"/>
              </a:spcAft>
              <a:tabLst>
                <a:tab pos="457200" algn="l"/>
              </a:tabLst>
            </a:pPr>
            <a:r>
              <a:rPr lang="es-ES" sz="1800" b="1" i="1" dirty="0">
                <a:latin typeface="Calibri" panose="020F0502020204030204" pitchFamily="34" charset="0"/>
                <a:ea typeface="Calibri" panose="020F0502020204030204" pitchFamily="34" charset="0"/>
                <a:cs typeface="Calibri" panose="020F0502020204030204" pitchFamily="34" charset="0"/>
              </a:rPr>
              <a:t>Tipo de Procedimiento CD - Contratación Directa</a:t>
            </a:r>
            <a:endParaRPr lang="es-PY" sz="1800" b="1" i="1" dirty="0">
              <a:latin typeface="Calibri" panose="020F0502020204030204" pitchFamily="34" charset="0"/>
              <a:ea typeface="Calibri" panose="020F0502020204030204" pitchFamily="34" charset="0"/>
              <a:cs typeface="Calibri" panose="020F0502020204030204" pitchFamily="34" charset="0"/>
            </a:endParaRPr>
          </a:p>
          <a:p>
            <a:pPr marL="1074738" lvl="0" indent="-352425">
              <a:spcAft>
                <a:spcPts val="800"/>
              </a:spcAft>
              <a:tabLst>
                <a:tab pos="457200" algn="l"/>
              </a:tabLst>
            </a:pPr>
            <a:r>
              <a:rPr lang="es-PY" sz="1800" b="1" i="1" dirty="0">
                <a:latin typeface="Calibri" panose="020F0502020204030204" pitchFamily="34" charset="0"/>
                <a:ea typeface="Calibri" panose="020F0502020204030204" pitchFamily="34" charset="0"/>
                <a:cs typeface="Calibri" panose="020F0502020204030204" pitchFamily="34" charset="0"/>
              </a:rPr>
              <a:t>Monto Estimado ₲ 79.796.338</a:t>
            </a:r>
            <a:endParaRPr lang="es-PY" sz="1800" b="1" i="1"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1 Título"/>
          <p:cNvSpPr>
            <a:spLocks noGrp="1"/>
          </p:cNvSpPr>
          <p:nvPr>
            <p:ph type="title"/>
          </p:nvPr>
        </p:nvSpPr>
        <p:spPr>
          <a:xfrm>
            <a:off x="2243932" y="1753121"/>
            <a:ext cx="7704137" cy="739775"/>
          </a:xfrm>
        </p:spPr>
        <p:txBody>
          <a:bodyPr/>
          <a:lstStyle/>
          <a:p>
            <a:r>
              <a:rPr lang="es-ES" altLang="es-ES" sz="3200" b="1" dirty="0" smtClean="0">
                <a:ln>
                  <a:noFill/>
                </a:ln>
                <a:solidFill>
                  <a:srgbClr val="BC0C0C"/>
                </a:solidFill>
                <a:latin typeface="Calibri" panose="020F0502020204030204" pitchFamily="34" charset="0"/>
                <a:cs typeface="Calibri" panose="020F0502020204030204" pitchFamily="34" charset="0"/>
              </a:rPr>
              <a:t>MISIÓN DE LA MUNICIPALIDAD</a:t>
            </a:r>
            <a:endParaRPr lang="es-PY" altLang="en-US" sz="3200" dirty="0" smtClean="0">
              <a:ln>
                <a:noFill/>
              </a:ln>
              <a:solidFill>
                <a:srgbClr val="BC0C0C"/>
              </a:solidFill>
              <a:latin typeface="Calibri" panose="020F0502020204030204" pitchFamily="34" charset="0"/>
              <a:cs typeface="Calibri" panose="020F0502020204030204" pitchFamily="34" charset="0"/>
            </a:endParaRPr>
          </a:p>
        </p:txBody>
      </p:sp>
      <p:sp>
        <p:nvSpPr>
          <p:cNvPr id="13315" name="2 Marcador de contenido"/>
          <p:cNvSpPr>
            <a:spLocks noGrp="1"/>
          </p:cNvSpPr>
          <p:nvPr>
            <p:ph idx="1"/>
          </p:nvPr>
        </p:nvSpPr>
        <p:spPr>
          <a:xfrm>
            <a:off x="911424" y="2492896"/>
            <a:ext cx="10369153" cy="2109217"/>
          </a:xfrm>
        </p:spPr>
        <p:txBody>
          <a:bodyPr/>
          <a:lstStyle/>
          <a:p>
            <a:pPr marL="0" indent="0" algn="just">
              <a:buFont typeface="Arial" panose="020B0604020202020204" pitchFamily="34" charset="0"/>
              <a:buNone/>
            </a:pPr>
            <a:r>
              <a:rPr lang="es-MX" altLang="en-US" i="1" dirty="0" smtClean="0">
                <a:latin typeface="Helvetica" panose="020B0604020202020204" pitchFamily="34" charset="0"/>
                <a:cs typeface="Helvetica" panose="020B0604020202020204" pitchFamily="34" charset="0"/>
              </a:rPr>
              <a:t>	</a:t>
            </a:r>
            <a:r>
              <a:rPr lang="es-MX" altLang="en-US" i="1" dirty="0" smtClean="0">
                <a:latin typeface="Calibri" panose="020F0502020204030204" pitchFamily="34" charset="0"/>
                <a:cs typeface="Calibri" panose="020F0502020204030204" pitchFamily="34" charset="0"/>
              </a:rPr>
              <a:t>Servir a la población del municipio, ofreciendo servicios públicos de calidad; a través de una gestión municipal comprometida con el desarrollo humano de las generaciones de hoy y de mañana, y que favorezca las condiciones de competitividad que impulsen inversiones y empleo, donde se pueda vivir con orgullo, dignidad y respeto al medio ambiente.</a:t>
            </a:r>
            <a:endParaRPr lang="es-PY" altLang="en-US" i="1" dirty="0" smtClean="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ítulo 1"/>
          <p:cNvSpPr>
            <a:spLocks noGrp="1"/>
          </p:cNvSpPr>
          <p:nvPr>
            <p:ph type="title"/>
          </p:nvPr>
        </p:nvSpPr>
        <p:spPr>
          <a:xfrm>
            <a:off x="551385" y="385093"/>
            <a:ext cx="11089231" cy="955675"/>
          </a:xfrm>
        </p:spPr>
        <p:txBody>
          <a:bodyPr/>
          <a:lstStyle/>
          <a:p>
            <a:r>
              <a:rPr lang="es-ES" altLang="es-PY" sz="2400" b="1" i="1" dirty="0" smtClean="0">
                <a:ln>
                  <a:noFill/>
                </a:ln>
                <a:solidFill>
                  <a:srgbClr val="465B4C"/>
                </a:solidFill>
                <a:latin typeface="Helvetica" panose="020B0604020202020204" pitchFamily="34" charset="0"/>
                <a:cs typeface="Helvetica" panose="020B0604020202020204" pitchFamily="34" charset="0"/>
              </a:rPr>
              <a:t>D.</a:t>
            </a:r>
            <a:r>
              <a:rPr lang="es-PY" altLang="es-PY" sz="2400" b="1" i="1" dirty="0" smtClean="0">
                <a:ln>
                  <a:noFill/>
                </a:ln>
                <a:solidFill>
                  <a:srgbClr val="465B4C"/>
                </a:solidFill>
                <a:latin typeface="Helvetica" panose="020B0604020202020204" pitchFamily="34" charset="0"/>
                <a:cs typeface="Helvetica" panose="020B0604020202020204" pitchFamily="34" charset="0"/>
              </a:rPr>
              <a:t> </a:t>
            </a:r>
            <a:r>
              <a:rPr lang="es-PY" altLang="es-PY" sz="2400" b="1" i="1" dirty="0" smtClean="0">
                <a:ln>
                  <a:noFill/>
                </a:ln>
                <a:solidFill>
                  <a:srgbClr val="BC0C0C"/>
                </a:solidFill>
                <a:latin typeface="Helvetica" panose="020B0604020202020204" pitchFamily="34" charset="0"/>
                <a:cs typeface="Helvetica" panose="020B0604020202020204" pitchFamily="34" charset="0"/>
              </a:rPr>
              <a:t>LICITACIONES DEL EJERCICIO 2020 QUE GUARDAN REFERENCIA</a:t>
            </a:r>
            <a:br>
              <a:rPr lang="es-PY" altLang="es-PY" sz="2400" b="1" i="1" dirty="0" smtClean="0">
                <a:ln>
                  <a:noFill/>
                </a:ln>
                <a:solidFill>
                  <a:srgbClr val="BC0C0C"/>
                </a:solidFill>
                <a:latin typeface="Helvetica" panose="020B0604020202020204" pitchFamily="34" charset="0"/>
                <a:cs typeface="Helvetica" panose="020B0604020202020204" pitchFamily="34" charset="0"/>
              </a:rPr>
            </a:br>
            <a:r>
              <a:rPr lang="es-PY" altLang="es-PY" sz="2400" b="1" i="1" dirty="0" smtClean="0">
                <a:ln>
                  <a:noFill/>
                </a:ln>
                <a:solidFill>
                  <a:srgbClr val="BC0C0C"/>
                </a:solidFill>
                <a:latin typeface="Helvetica" panose="020B0604020202020204" pitchFamily="34" charset="0"/>
                <a:cs typeface="Helvetica" panose="020B0604020202020204" pitchFamily="34" charset="0"/>
              </a:rPr>
              <a:t>A LA FUENTE DE TRANSFERENCIAS…</a:t>
            </a:r>
            <a:endParaRPr lang="es-ES" altLang="es-ES" sz="2400" b="1" i="1" dirty="0" smtClean="0">
              <a:ln>
                <a:noFill/>
              </a:ln>
              <a:solidFill>
                <a:srgbClr val="BC0C0C"/>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idx="1"/>
          </p:nvPr>
        </p:nvSpPr>
        <p:spPr>
          <a:xfrm>
            <a:off x="1235460" y="1700808"/>
            <a:ext cx="9721079" cy="4824536"/>
          </a:xfrm>
        </p:spPr>
        <p:txBody>
          <a:bodyPr anchor="t"/>
          <a:lstStyle/>
          <a:p>
            <a:pPr marL="0" lvl="0" indent="0">
              <a:spcAft>
                <a:spcPts val="0"/>
              </a:spcAft>
              <a:buClr>
                <a:srgbClr val="000000"/>
              </a:buClr>
              <a:buNone/>
            </a:pPr>
            <a:r>
              <a:rPr lang="es-PY" sz="1800" b="1" dirty="0" smtClean="0">
                <a:latin typeface="Calibri" panose="020F0502020204030204" pitchFamily="34" charset="0"/>
                <a:ea typeface="Times New Roman" panose="02020603050405020304" pitchFamily="18" charset="0"/>
                <a:cs typeface="Calibri" panose="020F0502020204030204" pitchFamily="34" charset="0"/>
              </a:rPr>
              <a:t>11. CONSTRUCCIÓN </a:t>
            </a:r>
            <a:r>
              <a:rPr lang="es-PY" sz="1800" b="1" dirty="0">
                <a:latin typeface="Calibri" panose="020F0502020204030204" pitchFamily="34" charset="0"/>
                <a:ea typeface="Times New Roman" panose="02020603050405020304" pitchFamily="18" charset="0"/>
                <a:cs typeface="Calibri" panose="020F0502020204030204" pitchFamily="34" charset="0"/>
              </a:rPr>
              <a:t>DE CERCO PERIMETRAL Y PÓRTICO DE ACCESO EN EL CEMENTERIO DE ARAZAPÉ</a:t>
            </a:r>
          </a:p>
          <a:p>
            <a:pPr marL="0" lvl="0" indent="0">
              <a:lnSpc>
                <a:spcPct val="107000"/>
              </a:lnSpc>
              <a:spcAft>
                <a:spcPts val="800"/>
              </a:spcAft>
              <a:buNone/>
              <a:tabLst>
                <a:tab pos="457200" algn="l"/>
              </a:tabLst>
            </a:pPr>
            <a:endParaRPr lang="es-ES" sz="1100" b="1" i="1" dirty="0" smtClean="0">
              <a:latin typeface="Calibri" panose="020F0502020204030204" pitchFamily="34" charset="0"/>
              <a:ea typeface="Calibri" panose="020F0502020204030204" pitchFamily="34" charset="0"/>
              <a:cs typeface="Calibri" panose="020F0502020204030204" pitchFamily="34" charset="0"/>
            </a:endParaRPr>
          </a:p>
          <a:p>
            <a:pPr marL="1074738" lvl="0" indent="-352425">
              <a:lnSpc>
                <a:spcPct val="107000"/>
              </a:lnSpc>
              <a:spcAft>
                <a:spcPts val="800"/>
              </a:spcAft>
              <a:tabLst>
                <a:tab pos="457200" algn="l"/>
              </a:tabLst>
            </a:pPr>
            <a:r>
              <a:rPr lang="es-ES" sz="1800" b="1" i="1" dirty="0" smtClean="0">
                <a:latin typeface="Calibri" panose="020F0502020204030204" pitchFamily="34" charset="0"/>
                <a:ea typeface="Calibri" panose="020F0502020204030204" pitchFamily="34" charset="0"/>
                <a:cs typeface="Calibri" panose="020F0502020204030204" pitchFamily="34" charset="0"/>
              </a:rPr>
              <a:t>ID </a:t>
            </a:r>
            <a:r>
              <a:rPr lang="es-ES" sz="1800" b="1" i="1" dirty="0">
                <a:latin typeface="Calibri" panose="020F0502020204030204" pitchFamily="34" charset="0"/>
                <a:ea typeface="Calibri" panose="020F0502020204030204" pitchFamily="34" charset="0"/>
                <a:cs typeface="Calibri" panose="020F0502020204030204" pitchFamily="34" charset="0"/>
              </a:rPr>
              <a:t>de Licitación 389.916</a:t>
            </a:r>
            <a:endParaRPr lang="es-PY" sz="1800" b="1" i="1" dirty="0">
              <a:latin typeface="Calibri" panose="020F0502020204030204" pitchFamily="34" charset="0"/>
              <a:ea typeface="Calibri" panose="020F0502020204030204" pitchFamily="34" charset="0"/>
              <a:cs typeface="Calibri" panose="020F0502020204030204" pitchFamily="34" charset="0"/>
            </a:endParaRPr>
          </a:p>
          <a:p>
            <a:pPr marL="1074738" lvl="0" indent="-352425">
              <a:lnSpc>
                <a:spcPct val="107000"/>
              </a:lnSpc>
              <a:spcAft>
                <a:spcPts val="800"/>
              </a:spcAft>
              <a:tabLst>
                <a:tab pos="457200" algn="l"/>
              </a:tabLst>
            </a:pPr>
            <a:r>
              <a:rPr lang="es-ES" sz="1800" b="1" i="1" dirty="0">
                <a:latin typeface="Calibri" panose="020F0502020204030204" pitchFamily="34" charset="0"/>
                <a:ea typeface="Calibri" panose="020F0502020204030204" pitchFamily="34" charset="0"/>
                <a:cs typeface="Calibri" panose="020F0502020204030204" pitchFamily="34" charset="0"/>
              </a:rPr>
              <a:t>Tipo de Procedimiento CD - Contratación Directa</a:t>
            </a:r>
            <a:endParaRPr lang="es-PY" sz="1800" b="1" i="1" dirty="0">
              <a:latin typeface="Calibri" panose="020F0502020204030204" pitchFamily="34" charset="0"/>
              <a:ea typeface="Calibri" panose="020F0502020204030204" pitchFamily="34" charset="0"/>
              <a:cs typeface="Calibri" panose="020F0502020204030204" pitchFamily="34" charset="0"/>
            </a:endParaRPr>
          </a:p>
          <a:p>
            <a:pPr marL="1074738" lvl="0" indent="-352425">
              <a:lnSpc>
                <a:spcPct val="107000"/>
              </a:lnSpc>
              <a:spcAft>
                <a:spcPts val="800"/>
              </a:spcAft>
              <a:tabLst>
                <a:tab pos="457200" algn="l"/>
              </a:tabLst>
            </a:pPr>
            <a:r>
              <a:rPr lang="es-PY" sz="1800" b="1" i="1" dirty="0">
                <a:latin typeface="Calibri" panose="020F0502020204030204" pitchFamily="34" charset="0"/>
                <a:ea typeface="Calibri" panose="020F0502020204030204" pitchFamily="34" charset="0"/>
                <a:cs typeface="Calibri" panose="020F0502020204030204" pitchFamily="34" charset="0"/>
              </a:rPr>
              <a:t>Monto Estimado ₲ </a:t>
            </a:r>
            <a:r>
              <a:rPr lang="es-PY" sz="1800" b="1" i="1" dirty="0" smtClean="0">
                <a:latin typeface="Calibri" panose="020F0502020204030204" pitchFamily="34" charset="0"/>
                <a:ea typeface="Calibri" panose="020F0502020204030204" pitchFamily="34" charset="0"/>
                <a:cs typeface="Calibri" panose="020F0502020204030204" pitchFamily="34" charset="0"/>
              </a:rPr>
              <a:t>105.199.583</a:t>
            </a:r>
          </a:p>
          <a:p>
            <a:pPr marL="0" lvl="0" indent="0">
              <a:lnSpc>
                <a:spcPct val="107000"/>
              </a:lnSpc>
              <a:spcAft>
                <a:spcPts val="800"/>
              </a:spcAft>
              <a:buNone/>
              <a:tabLst>
                <a:tab pos="457200" algn="l"/>
              </a:tabLst>
            </a:pPr>
            <a:endParaRPr lang="es-PY" sz="1800" b="1" i="1" dirty="0" smtClean="0">
              <a:latin typeface="Calibri" panose="020F0502020204030204" pitchFamily="34" charset="0"/>
              <a:ea typeface="Calibri" panose="020F0502020204030204" pitchFamily="34" charset="0"/>
              <a:cs typeface="Calibri" panose="020F0502020204030204" pitchFamily="34" charset="0"/>
            </a:endParaRPr>
          </a:p>
          <a:p>
            <a:pPr marL="0" lvl="0" indent="0">
              <a:lnSpc>
                <a:spcPct val="107000"/>
              </a:lnSpc>
              <a:spcAft>
                <a:spcPts val="800"/>
              </a:spcAft>
              <a:buNone/>
              <a:tabLst>
                <a:tab pos="457200" algn="l"/>
              </a:tabLst>
            </a:pPr>
            <a:r>
              <a:rPr lang="es-PY" sz="1800" b="1" dirty="0" smtClean="0">
                <a:latin typeface="Calibri" panose="020F0502020204030204" pitchFamily="34" charset="0"/>
                <a:ea typeface="Times New Roman" panose="02020603050405020304" pitchFamily="18" charset="0"/>
                <a:cs typeface="Calibri" panose="020F0502020204030204" pitchFamily="34" charset="0"/>
              </a:rPr>
              <a:t>12. </a:t>
            </a:r>
            <a:r>
              <a:rPr lang="es-PY" sz="1800" b="1" dirty="0">
                <a:latin typeface="Calibri" panose="020F0502020204030204" pitchFamily="34" charset="0"/>
                <a:ea typeface="Times New Roman" panose="02020603050405020304" pitchFamily="18" charset="0"/>
                <a:cs typeface="Calibri" panose="020F0502020204030204" pitchFamily="34" charset="0"/>
              </a:rPr>
              <a:t>CONSTRUCCIÓN DE AULAS EN LA ESCUELA SAN ENRIQUE DE </a:t>
            </a:r>
            <a:r>
              <a:rPr lang="es-PY" sz="1800" b="1" dirty="0" err="1">
                <a:latin typeface="Calibri" panose="020F0502020204030204" pitchFamily="34" charset="0"/>
                <a:ea typeface="Times New Roman" panose="02020603050405020304" pitchFamily="18" charset="0"/>
                <a:cs typeface="Calibri" panose="020F0502020204030204" pitchFamily="34" charset="0"/>
              </a:rPr>
              <a:t>OSSO</a:t>
            </a:r>
            <a:endParaRPr lang="es-PY" sz="1800" b="1" dirty="0">
              <a:latin typeface="Calibri" panose="020F0502020204030204" pitchFamily="34" charset="0"/>
              <a:ea typeface="Times New Roman" panose="02020603050405020304" pitchFamily="18" charset="0"/>
              <a:cs typeface="Calibri" panose="020F0502020204030204" pitchFamily="34" charset="0"/>
            </a:endParaRPr>
          </a:p>
          <a:p>
            <a:pPr marL="0" lvl="0" indent="0">
              <a:lnSpc>
                <a:spcPct val="107000"/>
              </a:lnSpc>
              <a:spcAft>
                <a:spcPts val="800"/>
              </a:spcAft>
              <a:buNone/>
              <a:tabLst>
                <a:tab pos="457200" algn="l"/>
              </a:tabLst>
            </a:pPr>
            <a:endParaRPr lang="es-ES" sz="1050" b="1" i="1" dirty="0" smtClean="0">
              <a:latin typeface="Calibri" panose="020F0502020204030204" pitchFamily="34" charset="0"/>
              <a:ea typeface="Calibri" panose="020F0502020204030204" pitchFamily="34" charset="0"/>
              <a:cs typeface="Calibri" panose="020F0502020204030204" pitchFamily="34" charset="0"/>
            </a:endParaRPr>
          </a:p>
          <a:p>
            <a:pPr marL="1074738" lvl="0" indent="-352425">
              <a:lnSpc>
                <a:spcPct val="107000"/>
              </a:lnSpc>
              <a:spcAft>
                <a:spcPts val="800"/>
              </a:spcAft>
              <a:tabLst>
                <a:tab pos="457200" algn="l"/>
              </a:tabLst>
            </a:pPr>
            <a:r>
              <a:rPr lang="es-ES" sz="1800" b="1" i="1" dirty="0" smtClean="0">
                <a:latin typeface="Calibri" panose="020F0502020204030204" pitchFamily="34" charset="0"/>
                <a:ea typeface="Calibri" panose="020F0502020204030204" pitchFamily="34" charset="0"/>
                <a:cs typeface="Calibri" panose="020F0502020204030204" pitchFamily="34" charset="0"/>
              </a:rPr>
              <a:t>ID </a:t>
            </a:r>
            <a:r>
              <a:rPr lang="es-ES" sz="1800" b="1" i="1" dirty="0">
                <a:latin typeface="Calibri" panose="020F0502020204030204" pitchFamily="34" charset="0"/>
                <a:ea typeface="Calibri" panose="020F0502020204030204" pitchFamily="34" charset="0"/>
                <a:cs typeface="Calibri" panose="020F0502020204030204" pitchFamily="34" charset="0"/>
              </a:rPr>
              <a:t>de Licitación 389.877</a:t>
            </a:r>
            <a:endParaRPr lang="es-PY" sz="1800" b="1" i="1" dirty="0">
              <a:latin typeface="Calibri" panose="020F0502020204030204" pitchFamily="34" charset="0"/>
              <a:ea typeface="Calibri" panose="020F0502020204030204" pitchFamily="34" charset="0"/>
              <a:cs typeface="Calibri" panose="020F0502020204030204" pitchFamily="34" charset="0"/>
            </a:endParaRPr>
          </a:p>
          <a:p>
            <a:pPr marL="1074738" lvl="0" indent="-352425">
              <a:lnSpc>
                <a:spcPct val="107000"/>
              </a:lnSpc>
              <a:spcAft>
                <a:spcPts val="800"/>
              </a:spcAft>
              <a:tabLst>
                <a:tab pos="457200" algn="l"/>
              </a:tabLst>
            </a:pPr>
            <a:r>
              <a:rPr lang="es-ES" sz="1800" b="1" i="1" dirty="0">
                <a:latin typeface="Calibri" panose="020F0502020204030204" pitchFamily="34" charset="0"/>
                <a:ea typeface="Calibri" panose="020F0502020204030204" pitchFamily="34" charset="0"/>
                <a:cs typeface="Calibri" panose="020F0502020204030204" pitchFamily="34" charset="0"/>
              </a:rPr>
              <a:t>Tipo de Procedimiento CO – Concurso de Ofertas</a:t>
            </a:r>
            <a:endParaRPr lang="es-PY" sz="1800" b="1" i="1" dirty="0">
              <a:latin typeface="Calibri" panose="020F0502020204030204" pitchFamily="34" charset="0"/>
              <a:ea typeface="Calibri" panose="020F0502020204030204" pitchFamily="34" charset="0"/>
              <a:cs typeface="Calibri" panose="020F0502020204030204" pitchFamily="34" charset="0"/>
            </a:endParaRPr>
          </a:p>
          <a:p>
            <a:pPr marL="1074738" lvl="0" indent="-352425">
              <a:lnSpc>
                <a:spcPct val="107000"/>
              </a:lnSpc>
              <a:spcAft>
                <a:spcPts val="800"/>
              </a:spcAft>
              <a:tabLst>
                <a:tab pos="457200" algn="l"/>
              </a:tabLst>
            </a:pPr>
            <a:r>
              <a:rPr lang="es-PY" sz="1800" b="1" i="1" dirty="0">
                <a:latin typeface="Calibri" panose="020F0502020204030204" pitchFamily="34" charset="0"/>
                <a:ea typeface="Calibri" panose="020F0502020204030204" pitchFamily="34" charset="0"/>
                <a:cs typeface="Calibri" panose="020F0502020204030204" pitchFamily="34" charset="0"/>
              </a:rPr>
              <a:t>Monto Estimado ₲ 355.136.734</a:t>
            </a:r>
            <a:endParaRPr lang="es-PY" sz="1800" b="1" i="1"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ítulo 1"/>
          <p:cNvSpPr>
            <a:spLocks noGrp="1"/>
          </p:cNvSpPr>
          <p:nvPr>
            <p:ph type="title"/>
          </p:nvPr>
        </p:nvSpPr>
        <p:spPr>
          <a:xfrm>
            <a:off x="551385" y="332656"/>
            <a:ext cx="11089231" cy="955675"/>
          </a:xfrm>
        </p:spPr>
        <p:txBody>
          <a:bodyPr/>
          <a:lstStyle/>
          <a:p>
            <a:r>
              <a:rPr lang="es-ES" altLang="es-PY" sz="2400" b="1" i="1" dirty="0" smtClean="0">
                <a:ln>
                  <a:noFill/>
                </a:ln>
                <a:solidFill>
                  <a:srgbClr val="465B4C"/>
                </a:solidFill>
                <a:latin typeface="Helvetica" panose="020B0604020202020204" pitchFamily="34" charset="0"/>
                <a:cs typeface="Helvetica" panose="020B0604020202020204" pitchFamily="34" charset="0"/>
              </a:rPr>
              <a:t>D.</a:t>
            </a:r>
            <a:r>
              <a:rPr lang="es-PY" altLang="es-PY" sz="2400" b="1" i="1" dirty="0" smtClean="0">
                <a:ln>
                  <a:noFill/>
                </a:ln>
                <a:solidFill>
                  <a:srgbClr val="465B4C"/>
                </a:solidFill>
                <a:latin typeface="Helvetica" panose="020B0604020202020204" pitchFamily="34" charset="0"/>
                <a:cs typeface="Helvetica" panose="020B0604020202020204" pitchFamily="34" charset="0"/>
              </a:rPr>
              <a:t> </a:t>
            </a:r>
            <a:r>
              <a:rPr lang="es-PY" altLang="es-PY" sz="2400" b="1" i="1" dirty="0" smtClean="0">
                <a:ln>
                  <a:noFill/>
                </a:ln>
                <a:solidFill>
                  <a:srgbClr val="BC0C0C"/>
                </a:solidFill>
                <a:latin typeface="Helvetica" panose="020B0604020202020204" pitchFamily="34" charset="0"/>
                <a:cs typeface="Helvetica" panose="020B0604020202020204" pitchFamily="34" charset="0"/>
              </a:rPr>
              <a:t>LICITACIONES DEL EJERCICIO 2020 QUE GUARDAN REFERENCIA</a:t>
            </a:r>
            <a:br>
              <a:rPr lang="es-PY" altLang="es-PY" sz="2400" b="1" i="1" dirty="0" smtClean="0">
                <a:ln>
                  <a:noFill/>
                </a:ln>
                <a:solidFill>
                  <a:srgbClr val="BC0C0C"/>
                </a:solidFill>
                <a:latin typeface="Helvetica" panose="020B0604020202020204" pitchFamily="34" charset="0"/>
                <a:cs typeface="Helvetica" panose="020B0604020202020204" pitchFamily="34" charset="0"/>
              </a:rPr>
            </a:br>
            <a:r>
              <a:rPr lang="es-PY" altLang="es-PY" sz="2400" b="1" i="1" dirty="0" smtClean="0">
                <a:ln>
                  <a:noFill/>
                </a:ln>
                <a:solidFill>
                  <a:srgbClr val="BC0C0C"/>
                </a:solidFill>
                <a:latin typeface="Helvetica" panose="020B0604020202020204" pitchFamily="34" charset="0"/>
                <a:cs typeface="Helvetica" panose="020B0604020202020204" pitchFamily="34" charset="0"/>
              </a:rPr>
              <a:t>A LA FUENTE DE TRANSFERENCIAS…</a:t>
            </a:r>
            <a:endParaRPr lang="es-ES" altLang="es-ES" sz="2400" b="1" i="1" dirty="0" smtClean="0">
              <a:ln>
                <a:noFill/>
              </a:ln>
              <a:solidFill>
                <a:srgbClr val="BC0C0C"/>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idx="1"/>
          </p:nvPr>
        </p:nvSpPr>
        <p:spPr>
          <a:xfrm>
            <a:off x="1019437" y="1628800"/>
            <a:ext cx="10153127" cy="5400600"/>
          </a:xfrm>
        </p:spPr>
        <p:txBody>
          <a:bodyPr anchor="t"/>
          <a:lstStyle/>
          <a:p>
            <a:pPr marL="0" lvl="0" indent="0">
              <a:spcAft>
                <a:spcPts val="0"/>
              </a:spcAft>
              <a:buClr>
                <a:srgbClr val="000000"/>
              </a:buClr>
              <a:buNone/>
            </a:pPr>
            <a:r>
              <a:rPr lang="es-PY" sz="1800" b="1" dirty="0" smtClean="0">
                <a:latin typeface="Calibri" panose="020F0502020204030204" pitchFamily="34" charset="0"/>
                <a:ea typeface="Times New Roman" panose="02020603050405020304" pitchFamily="18" charset="0"/>
                <a:cs typeface="Calibri" panose="020F0502020204030204" pitchFamily="34" charset="0"/>
              </a:rPr>
              <a:t>13. INSTALACIÓN DE PARQUE INFANTIL EN LA PLAZA NUEVO HORIZONTE DE LA LOCALIDAD DE ARAZAPÉ</a:t>
            </a:r>
          </a:p>
          <a:p>
            <a:pPr marL="1074738" lvl="0" indent="-352425">
              <a:lnSpc>
                <a:spcPct val="107000"/>
              </a:lnSpc>
              <a:spcAft>
                <a:spcPts val="800"/>
              </a:spcAft>
              <a:tabLst>
                <a:tab pos="457200" algn="l"/>
              </a:tabLst>
            </a:pPr>
            <a:endParaRPr lang="es-ES" sz="1800" b="1" i="1" dirty="0" smtClean="0">
              <a:latin typeface="Calibri" panose="020F0502020204030204" pitchFamily="34" charset="0"/>
              <a:ea typeface="Calibri" panose="020F0502020204030204" pitchFamily="34" charset="0"/>
              <a:cs typeface="Calibri" panose="020F0502020204030204" pitchFamily="34" charset="0"/>
            </a:endParaRPr>
          </a:p>
          <a:p>
            <a:pPr marL="1074738" lvl="0" indent="-352425">
              <a:lnSpc>
                <a:spcPct val="107000"/>
              </a:lnSpc>
              <a:spcAft>
                <a:spcPts val="800"/>
              </a:spcAft>
              <a:tabLst>
                <a:tab pos="457200" algn="l"/>
              </a:tabLst>
            </a:pPr>
            <a:r>
              <a:rPr lang="es-ES" sz="1800" b="1" i="1" dirty="0" smtClean="0">
                <a:latin typeface="Calibri" panose="020F0502020204030204" pitchFamily="34" charset="0"/>
                <a:ea typeface="Calibri" panose="020F0502020204030204" pitchFamily="34" charset="0"/>
                <a:cs typeface="Calibri" panose="020F0502020204030204" pitchFamily="34" charset="0"/>
              </a:rPr>
              <a:t>ID </a:t>
            </a:r>
            <a:r>
              <a:rPr lang="es-ES" sz="1800" b="1" i="1" dirty="0">
                <a:latin typeface="Calibri" panose="020F0502020204030204" pitchFamily="34" charset="0"/>
                <a:ea typeface="Calibri" panose="020F0502020204030204" pitchFamily="34" charset="0"/>
                <a:cs typeface="Calibri" panose="020F0502020204030204" pitchFamily="34" charset="0"/>
              </a:rPr>
              <a:t>de Licitación 391.453</a:t>
            </a:r>
            <a:endParaRPr lang="es-PY" sz="1800" b="1" i="1" dirty="0">
              <a:latin typeface="Calibri" panose="020F0502020204030204" pitchFamily="34" charset="0"/>
              <a:ea typeface="Calibri" panose="020F0502020204030204" pitchFamily="34" charset="0"/>
              <a:cs typeface="Calibri" panose="020F0502020204030204" pitchFamily="34" charset="0"/>
            </a:endParaRPr>
          </a:p>
          <a:p>
            <a:pPr marL="1074738" lvl="0" indent="-352425">
              <a:lnSpc>
                <a:spcPct val="107000"/>
              </a:lnSpc>
              <a:spcAft>
                <a:spcPts val="800"/>
              </a:spcAft>
              <a:tabLst>
                <a:tab pos="457200" algn="l"/>
              </a:tabLst>
            </a:pPr>
            <a:r>
              <a:rPr lang="es-ES" sz="1800" b="1" i="1" dirty="0">
                <a:latin typeface="Calibri" panose="020F0502020204030204" pitchFamily="34" charset="0"/>
                <a:ea typeface="Calibri" panose="020F0502020204030204" pitchFamily="34" charset="0"/>
                <a:cs typeface="Calibri" panose="020F0502020204030204" pitchFamily="34" charset="0"/>
              </a:rPr>
              <a:t>Tipo de Procedimiento CD – Contratación Directa</a:t>
            </a:r>
            <a:endParaRPr lang="es-PY" sz="1800" b="1" i="1" dirty="0">
              <a:latin typeface="Calibri" panose="020F0502020204030204" pitchFamily="34" charset="0"/>
              <a:ea typeface="Calibri" panose="020F0502020204030204" pitchFamily="34" charset="0"/>
              <a:cs typeface="Calibri" panose="020F0502020204030204" pitchFamily="34" charset="0"/>
            </a:endParaRPr>
          </a:p>
          <a:p>
            <a:pPr marL="1074738" lvl="0" indent="-352425">
              <a:lnSpc>
                <a:spcPct val="107000"/>
              </a:lnSpc>
              <a:spcAft>
                <a:spcPts val="800"/>
              </a:spcAft>
              <a:tabLst>
                <a:tab pos="457200" algn="l"/>
              </a:tabLst>
            </a:pPr>
            <a:r>
              <a:rPr lang="es-PY" sz="1800" b="1" i="1" dirty="0">
                <a:latin typeface="Calibri" panose="020F0502020204030204" pitchFamily="34" charset="0"/>
                <a:ea typeface="Calibri" panose="020F0502020204030204" pitchFamily="34" charset="0"/>
                <a:cs typeface="Calibri" panose="020F0502020204030204" pitchFamily="34" charset="0"/>
              </a:rPr>
              <a:t>Monto Estimado ₲ </a:t>
            </a:r>
            <a:r>
              <a:rPr lang="es-PY" sz="1800" b="1" i="1" dirty="0" smtClean="0">
                <a:latin typeface="Calibri" panose="020F0502020204030204" pitchFamily="34" charset="0"/>
                <a:ea typeface="Calibri" panose="020F0502020204030204" pitchFamily="34" charset="0"/>
                <a:cs typeface="Calibri" panose="020F0502020204030204" pitchFamily="34" charset="0"/>
              </a:rPr>
              <a:t>32.000.000</a:t>
            </a:r>
          </a:p>
          <a:p>
            <a:pPr marL="722313" lvl="0" indent="0">
              <a:lnSpc>
                <a:spcPct val="107000"/>
              </a:lnSpc>
              <a:spcAft>
                <a:spcPts val="800"/>
              </a:spcAft>
              <a:buNone/>
              <a:tabLst>
                <a:tab pos="457200" algn="l"/>
              </a:tabLst>
            </a:pPr>
            <a:endParaRPr lang="es-PY" sz="1800" b="1" i="1" dirty="0" smtClean="0">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Clr>
                <a:srgbClr val="000000"/>
              </a:buClr>
              <a:buNone/>
            </a:pPr>
            <a:r>
              <a:rPr lang="es-PY" sz="1800" b="1" dirty="0" smtClean="0">
                <a:latin typeface="Calibri" panose="020F0502020204030204" pitchFamily="34" charset="0"/>
                <a:ea typeface="Times New Roman" panose="02020603050405020304" pitchFamily="18" charset="0"/>
                <a:cs typeface="Calibri" panose="020F0502020204030204" pitchFamily="34" charset="0"/>
              </a:rPr>
              <a:t>14. ADQUISICIÓN E INSTALACIÓN DE SISTEMA DE ILUMINACIÓN AUTÓNOMO</a:t>
            </a:r>
          </a:p>
          <a:p>
            <a:pPr marL="1074738" lvl="0" indent="-352425">
              <a:lnSpc>
                <a:spcPct val="107000"/>
              </a:lnSpc>
              <a:spcAft>
                <a:spcPts val="800"/>
              </a:spcAft>
              <a:tabLst>
                <a:tab pos="457200" algn="l"/>
              </a:tabLst>
            </a:pPr>
            <a:endParaRPr lang="es-ES" sz="1800" b="1" i="1" dirty="0" smtClean="0">
              <a:latin typeface="Calibri" panose="020F0502020204030204" pitchFamily="34" charset="0"/>
              <a:ea typeface="Calibri" panose="020F0502020204030204" pitchFamily="34" charset="0"/>
              <a:cs typeface="Calibri" panose="020F0502020204030204" pitchFamily="34" charset="0"/>
            </a:endParaRPr>
          </a:p>
          <a:p>
            <a:pPr marL="1074738" lvl="0" indent="-352425">
              <a:lnSpc>
                <a:spcPct val="107000"/>
              </a:lnSpc>
              <a:spcAft>
                <a:spcPts val="800"/>
              </a:spcAft>
              <a:tabLst>
                <a:tab pos="457200" algn="l"/>
              </a:tabLst>
            </a:pPr>
            <a:r>
              <a:rPr lang="es-ES" sz="1800" b="1" i="1" dirty="0" smtClean="0">
                <a:latin typeface="Calibri" panose="020F0502020204030204" pitchFamily="34" charset="0"/>
                <a:ea typeface="Calibri" panose="020F0502020204030204" pitchFamily="34" charset="0"/>
                <a:cs typeface="Calibri" panose="020F0502020204030204" pitchFamily="34" charset="0"/>
              </a:rPr>
              <a:t>ID </a:t>
            </a:r>
            <a:r>
              <a:rPr lang="es-ES" sz="1800" b="1" i="1" dirty="0">
                <a:latin typeface="Calibri" panose="020F0502020204030204" pitchFamily="34" charset="0"/>
                <a:ea typeface="Calibri" panose="020F0502020204030204" pitchFamily="34" charset="0"/>
                <a:cs typeface="Calibri" panose="020F0502020204030204" pitchFamily="34" charset="0"/>
              </a:rPr>
              <a:t>de Licitación </a:t>
            </a:r>
            <a:r>
              <a:rPr lang="es-PY" sz="1800" b="1" i="1" dirty="0">
                <a:latin typeface="Calibri" panose="020F0502020204030204" pitchFamily="34" charset="0"/>
                <a:ea typeface="Calibri" panose="020F0502020204030204" pitchFamily="34" charset="0"/>
                <a:cs typeface="Calibri" panose="020F0502020204030204" pitchFamily="34" charset="0"/>
              </a:rPr>
              <a:t>377261</a:t>
            </a:r>
          </a:p>
          <a:p>
            <a:pPr marL="1074738" lvl="0" indent="-352425">
              <a:lnSpc>
                <a:spcPct val="107000"/>
              </a:lnSpc>
              <a:spcAft>
                <a:spcPts val="800"/>
              </a:spcAft>
              <a:tabLst>
                <a:tab pos="457200" algn="l"/>
              </a:tabLst>
            </a:pPr>
            <a:r>
              <a:rPr lang="es-ES" sz="1800" b="1" i="1" dirty="0">
                <a:latin typeface="Calibri" panose="020F0502020204030204" pitchFamily="34" charset="0"/>
                <a:ea typeface="Calibri" panose="020F0502020204030204" pitchFamily="34" charset="0"/>
                <a:cs typeface="Calibri" panose="020F0502020204030204" pitchFamily="34" charset="0"/>
              </a:rPr>
              <a:t>Tipo de Procedimiento </a:t>
            </a:r>
            <a:r>
              <a:rPr lang="es-PY" sz="1800" b="1" i="1" dirty="0">
                <a:latin typeface="Calibri" panose="020F0502020204030204" pitchFamily="34" charset="0"/>
                <a:ea typeface="Calibri" panose="020F0502020204030204" pitchFamily="34" charset="0"/>
                <a:cs typeface="Calibri" panose="020F0502020204030204" pitchFamily="34" charset="0"/>
              </a:rPr>
              <a:t>CO - Concurso de Ofertas</a:t>
            </a:r>
          </a:p>
          <a:p>
            <a:pPr marL="1074738" lvl="0" indent="-352425">
              <a:lnSpc>
                <a:spcPct val="107000"/>
              </a:lnSpc>
              <a:spcAft>
                <a:spcPts val="800"/>
              </a:spcAft>
              <a:tabLst>
                <a:tab pos="457200" algn="l"/>
              </a:tabLst>
            </a:pPr>
            <a:r>
              <a:rPr lang="es-PY" sz="1800" b="1" i="1" dirty="0">
                <a:latin typeface="Calibri" panose="020F0502020204030204" pitchFamily="34" charset="0"/>
                <a:ea typeface="Calibri" panose="020F0502020204030204" pitchFamily="34" charset="0"/>
                <a:cs typeface="Calibri" panose="020F0502020204030204" pitchFamily="34" charset="0"/>
              </a:rPr>
              <a:t>Monto Estimado ₲ </a:t>
            </a:r>
            <a:r>
              <a:rPr lang="es-PY" sz="1800" b="1" i="1" dirty="0" smtClean="0">
                <a:latin typeface="Calibri" panose="020F0502020204030204" pitchFamily="34" charset="0"/>
                <a:ea typeface="Calibri" panose="020F0502020204030204" pitchFamily="34" charset="0"/>
                <a:cs typeface="Calibri" panose="020F0502020204030204" pitchFamily="34" charset="0"/>
              </a:rPr>
              <a:t>297.051.810</a:t>
            </a:r>
          </a:p>
          <a:p>
            <a:pPr marL="1074738" lvl="0" indent="-352425">
              <a:lnSpc>
                <a:spcPct val="107000"/>
              </a:lnSpc>
              <a:spcAft>
                <a:spcPts val="800"/>
              </a:spcAft>
              <a:tabLst>
                <a:tab pos="457200" algn="l"/>
              </a:tabLst>
            </a:pPr>
            <a:endParaRPr lang="es-PY" sz="1800" b="1" i="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26398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Subtítulo 2"/>
          <p:cNvSpPr>
            <a:spLocks noGrp="1"/>
          </p:cNvSpPr>
          <p:nvPr>
            <p:ph type="subTitle" idx="1"/>
          </p:nvPr>
        </p:nvSpPr>
        <p:spPr>
          <a:xfrm>
            <a:off x="1468872" y="1772816"/>
            <a:ext cx="9254256" cy="3312368"/>
          </a:xfrm>
        </p:spPr>
        <p:txBody>
          <a:bodyPr>
            <a:normAutofit/>
          </a:bodyPr>
          <a:lstStyle/>
          <a:p>
            <a:pPr eaLnBrk="1" hangingPunct="1"/>
            <a:r>
              <a:rPr lang="es-ES" altLang="es-ES" sz="2800" dirty="0" smtClean="0"/>
              <a:t> </a:t>
            </a:r>
            <a:r>
              <a:rPr lang="es-ES" altLang="es-ES" sz="7600" dirty="0" smtClean="0"/>
              <a:t> </a:t>
            </a:r>
            <a:r>
              <a:rPr lang="es-PY" altLang="es-ES" sz="5200" b="1" i="1" dirty="0" smtClean="0">
                <a:latin typeface="Calibri" panose="020F0502020204030204" pitchFamily="34" charset="0"/>
                <a:cs typeface="Calibri" panose="020F0502020204030204" pitchFamily="34" charset="0"/>
              </a:rPr>
              <a:t>INFORME DE GESTIÓN SOBRE LAS OBRAS Y SERVICIOS  REALIZADOS – </a:t>
            </a:r>
            <a:r>
              <a:rPr lang="es-ES" altLang="es-ES" sz="5200" b="1" i="1" dirty="0" smtClean="0">
                <a:latin typeface="Calibri" panose="020F0502020204030204" pitchFamily="34" charset="0"/>
                <a:cs typeface="Calibri" panose="020F0502020204030204" pitchFamily="34" charset="0"/>
              </a:rPr>
              <a:t>AÑO </a:t>
            </a:r>
            <a:r>
              <a:rPr lang="es-ES" altLang="es-ES" sz="5200" b="1" i="1" dirty="0" smtClean="0">
                <a:latin typeface="Calibri" panose="020F0502020204030204" pitchFamily="34" charset="0"/>
                <a:ea typeface="Lato" panose="020F0502020204030203" pitchFamily="34" charset="0"/>
                <a:cs typeface="Calibri" panose="020F0502020204030204" pitchFamily="34" charset="0"/>
              </a:rPr>
              <a:t>2020</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ítulo 3"/>
          <p:cNvSpPr>
            <a:spLocks noGrp="1"/>
          </p:cNvSpPr>
          <p:nvPr>
            <p:ph type="title"/>
          </p:nvPr>
        </p:nvSpPr>
        <p:spPr>
          <a:xfrm>
            <a:off x="1866107" y="268288"/>
            <a:ext cx="8459787" cy="496416"/>
          </a:xfrm>
        </p:spPr>
        <p:txBody>
          <a:bodyPr/>
          <a:lstStyle/>
          <a:p>
            <a:r>
              <a:rPr lang="es-ES" altLang="es-PY" sz="2400" b="1" dirty="0" smtClean="0">
                <a:ln>
                  <a:noFill/>
                </a:ln>
                <a:solidFill>
                  <a:srgbClr val="BC0C0C"/>
                </a:solidFill>
                <a:latin typeface="Helvetica" panose="020B0604020202020204" pitchFamily="34" charset="0"/>
                <a:cs typeface="Helvetica" panose="020B0604020202020204" pitchFamily="34" charset="0"/>
              </a:rPr>
              <a:t> REALIZACIÓN DE OBRAS 2020</a:t>
            </a:r>
            <a:endParaRPr lang="es-PY" altLang="es-PY" sz="2400" b="1" dirty="0" smtClean="0">
              <a:ln>
                <a:noFill/>
              </a:ln>
              <a:solidFill>
                <a:srgbClr val="BC0C0C"/>
              </a:solidFill>
              <a:latin typeface="Helvetica" panose="020B0604020202020204" pitchFamily="34" charset="0"/>
              <a:cs typeface="Helvetica" panose="020B0604020202020204" pitchFamily="34" charset="0"/>
            </a:endParaRPr>
          </a:p>
        </p:txBody>
      </p:sp>
      <p:sp>
        <p:nvSpPr>
          <p:cNvPr id="51203" name="Marcador de texto 1"/>
          <p:cNvSpPr>
            <a:spLocks noGrp="1"/>
          </p:cNvSpPr>
          <p:nvPr>
            <p:ph type="body" idx="1"/>
          </p:nvPr>
        </p:nvSpPr>
        <p:spPr>
          <a:xfrm>
            <a:off x="479376" y="5629345"/>
            <a:ext cx="5394838" cy="823992"/>
          </a:xfrm>
        </p:spPr>
        <p:txBody>
          <a:bodyPr/>
          <a:lstStyle/>
          <a:p>
            <a:pPr algn="ctr"/>
            <a:r>
              <a:rPr lang="es-PY" altLang="es-ES" sz="1400" b="1" dirty="0" smtClean="0">
                <a:solidFill>
                  <a:schemeClr val="tx1"/>
                </a:solidFill>
                <a:latin typeface="Calibri" panose="020F0502020204030204" pitchFamily="34" charset="0"/>
                <a:cs typeface="Calibri" panose="020F0502020204030204" pitchFamily="34" charset="0"/>
              </a:rPr>
              <a:t>CONSTRUCCIÓN </a:t>
            </a:r>
            <a:r>
              <a:rPr lang="es-PY" altLang="es-ES" sz="1400" b="1" dirty="0">
                <a:solidFill>
                  <a:schemeClr val="tx1"/>
                </a:solidFill>
                <a:latin typeface="Calibri" panose="020F0502020204030204" pitchFamily="34" charset="0"/>
                <a:cs typeface="Calibri" panose="020F0502020204030204" pitchFamily="34" charset="0"/>
              </a:rPr>
              <a:t>DE BAÑO EN LA ESCUELA BÁSICA N° 826 PATRICIO </a:t>
            </a:r>
            <a:r>
              <a:rPr lang="es-PY" altLang="es-ES" sz="1400" b="1" dirty="0" err="1">
                <a:solidFill>
                  <a:schemeClr val="tx1"/>
                </a:solidFill>
                <a:latin typeface="Calibri" panose="020F0502020204030204" pitchFamily="34" charset="0"/>
                <a:cs typeface="Calibri" panose="020F0502020204030204" pitchFamily="34" charset="0"/>
              </a:rPr>
              <a:t>GUIDOBALDO</a:t>
            </a:r>
            <a:r>
              <a:rPr lang="es-PY" altLang="es-ES" sz="1400" b="1" dirty="0">
                <a:solidFill>
                  <a:schemeClr val="tx1"/>
                </a:solidFill>
                <a:latin typeface="Calibri" panose="020F0502020204030204" pitchFamily="34" charset="0"/>
                <a:cs typeface="Calibri" panose="020F0502020204030204" pitchFamily="34" charset="0"/>
              </a:rPr>
              <a:t> VARGAS </a:t>
            </a:r>
            <a:r>
              <a:rPr lang="es-PY" altLang="es-ES" sz="1400" b="1" dirty="0" err="1">
                <a:solidFill>
                  <a:schemeClr val="tx1"/>
                </a:solidFill>
                <a:latin typeface="Calibri" panose="020F0502020204030204" pitchFamily="34" charset="0"/>
                <a:cs typeface="Calibri" panose="020F0502020204030204" pitchFamily="34" charset="0"/>
              </a:rPr>
              <a:t>STARK</a:t>
            </a:r>
            <a:r>
              <a:rPr lang="es-PY" altLang="es-ES" sz="1400" b="1" dirty="0">
                <a:solidFill>
                  <a:schemeClr val="tx1"/>
                </a:solidFill>
                <a:latin typeface="Helvetica" panose="020B0604020202020204" pitchFamily="34" charset="0"/>
                <a:cs typeface="Helvetica" panose="020B0604020202020204" pitchFamily="34" charset="0"/>
              </a:rPr>
              <a:t>. </a:t>
            </a:r>
            <a:endParaRPr lang="es-PY" altLang="es-ES" sz="1400" b="1" dirty="0" smtClean="0">
              <a:solidFill>
                <a:schemeClr val="tx1"/>
              </a:solidFill>
              <a:latin typeface="Helvetica" panose="020B0604020202020204" pitchFamily="34" charset="0"/>
              <a:cs typeface="Helvetica" panose="020B0604020202020204" pitchFamily="34" charset="0"/>
            </a:endParaRPr>
          </a:p>
        </p:txBody>
      </p:sp>
      <p:pic>
        <p:nvPicPr>
          <p:cNvPr id="5120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312023" y="1752601"/>
            <a:ext cx="5550821" cy="370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Marcador de texto 2"/>
          <p:cNvSpPr>
            <a:spLocks noGrp="1"/>
          </p:cNvSpPr>
          <p:nvPr>
            <p:ph type="body" sz="quarter" idx="3"/>
          </p:nvPr>
        </p:nvSpPr>
        <p:spPr>
          <a:xfrm>
            <a:off x="6658276" y="5629344"/>
            <a:ext cx="5054347" cy="823993"/>
          </a:xfrm>
        </p:spPr>
        <p:txBody>
          <a:bodyPr/>
          <a:lstStyle/>
          <a:p>
            <a:pPr algn="ctr"/>
            <a:r>
              <a:rPr lang="es-PY" altLang="es-ES" sz="1600" b="1" dirty="0" smtClean="0">
                <a:solidFill>
                  <a:schemeClr val="tx1"/>
                </a:solidFill>
                <a:latin typeface="Calibri" panose="020F0502020204030204" pitchFamily="34" charset="0"/>
                <a:cs typeface="Calibri" panose="020F0502020204030204" pitchFamily="34" charset="0"/>
              </a:rPr>
              <a:t> </a:t>
            </a:r>
            <a:r>
              <a:rPr lang="es-PY" altLang="es-ES" sz="1600" b="1" dirty="0">
                <a:solidFill>
                  <a:schemeClr val="tx1"/>
                </a:solidFill>
                <a:latin typeface="Calibri" panose="020F0502020204030204" pitchFamily="34" charset="0"/>
                <a:cs typeface="Calibri" panose="020F0502020204030204" pitchFamily="34" charset="0"/>
              </a:rPr>
              <a:t>CONSTRUCCIÓN DE BAÑO EN LA ESCUELA BÁSICA N°132 MIGUEL ARCÁNGEL</a:t>
            </a:r>
          </a:p>
        </p:txBody>
      </p:sp>
      <p:pic>
        <p:nvPicPr>
          <p:cNvPr id="51207"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91344" y="1734158"/>
            <a:ext cx="5682870" cy="372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ítulo 3"/>
          <p:cNvSpPr>
            <a:spLocks noGrp="1"/>
          </p:cNvSpPr>
          <p:nvPr>
            <p:ph type="title"/>
          </p:nvPr>
        </p:nvSpPr>
        <p:spPr>
          <a:xfrm>
            <a:off x="1866106" y="404664"/>
            <a:ext cx="8459787" cy="432048"/>
          </a:xfrm>
        </p:spPr>
        <p:txBody>
          <a:bodyPr/>
          <a:lstStyle/>
          <a:p>
            <a:r>
              <a:rPr lang="es-ES" altLang="es-PY" sz="2400" b="1" dirty="0" smtClean="0">
                <a:ln>
                  <a:noFill/>
                </a:ln>
                <a:solidFill>
                  <a:srgbClr val="BC0C0C"/>
                </a:solidFill>
                <a:latin typeface="Helvetica" panose="020B0604020202020204" pitchFamily="34" charset="0"/>
                <a:cs typeface="Helvetica" panose="020B0604020202020204" pitchFamily="34" charset="0"/>
              </a:rPr>
              <a:t>REALIZACION DE OBRAS 2020</a:t>
            </a:r>
            <a:endParaRPr lang="es-PY" altLang="es-PY" sz="2400" b="1" dirty="0" smtClean="0">
              <a:ln>
                <a:noFill/>
              </a:ln>
              <a:solidFill>
                <a:srgbClr val="BC0C0C"/>
              </a:solidFill>
              <a:latin typeface="Helvetica" panose="020B0604020202020204" pitchFamily="34" charset="0"/>
              <a:cs typeface="Helvetica" panose="020B0604020202020204" pitchFamily="34" charset="0"/>
            </a:endParaRPr>
          </a:p>
        </p:txBody>
      </p:sp>
      <p:pic>
        <p:nvPicPr>
          <p:cNvPr id="52227"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29713" y="1521369"/>
            <a:ext cx="5726586" cy="375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Marcador de texto 1"/>
          <p:cNvSpPr>
            <a:spLocks noGrp="1"/>
          </p:cNvSpPr>
          <p:nvPr>
            <p:ph type="body" idx="1"/>
          </p:nvPr>
        </p:nvSpPr>
        <p:spPr>
          <a:xfrm>
            <a:off x="767605" y="5733256"/>
            <a:ext cx="4752331" cy="720080"/>
          </a:xfrm>
        </p:spPr>
        <p:txBody>
          <a:bodyPr/>
          <a:lstStyle/>
          <a:p>
            <a:pPr algn="ctr"/>
            <a:r>
              <a:rPr lang="es-PY" altLang="es-ES" sz="1400" b="1" dirty="0">
                <a:solidFill>
                  <a:schemeClr val="tx1"/>
                </a:solidFill>
                <a:latin typeface="Calibri" panose="020F0502020204030204" pitchFamily="34" charset="0"/>
                <a:cs typeface="Calibri" panose="020F0502020204030204" pitchFamily="34" charset="0"/>
              </a:rPr>
              <a:t>CONSTRUCCIÓN DE DESAGÜE PLUVIAL EN LA COMPAÑÍA ARAZAPÉ</a:t>
            </a:r>
            <a:endParaRPr lang="es-PY" altLang="es-ES" sz="1400" b="1" dirty="0" smtClean="0">
              <a:solidFill>
                <a:schemeClr val="tx1"/>
              </a:solidFill>
              <a:latin typeface="Calibri" panose="020F0502020204030204" pitchFamily="34" charset="0"/>
              <a:cs typeface="Calibri" panose="020F0502020204030204" pitchFamily="34" charset="0"/>
            </a:endParaRPr>
          </a:p>
        </p:txBody>
      </p:sp>
      <p:pic>
        <p:nvPicPr>
          <p:cNvPr id="52229"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096000" y="1476375"/>
            <a:ext cx="5863974" cy="378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Marcador de texto 2"/>
          <p:cNvSpPr>
            <a:spLocks noGrp="1"/>
          </p:cNvSpPr>
          <p:nvPr>
            <p:ph type="body" sz="quarter" idx="3"/>
          </p:nvPr>
        </p:nvSpPr>
        <p:spPr>
          <a:xfrm>
            <a:off x="6096001" y="6021288"/>
            <a:ext cx="5472608" cy="288032"/>
          </a:xfrm>
        </p:spPr>
        <p:txBody>
          <a:bodyPr/>
          <a:lstStyle/>
          <a:p>
            <a:pPr algn="ctr"/>
            <a:r>
              <a:rPr lang="es-PY" altLang="es-ES" sz="1400" b="1" dirty="0">
                <a:solidFill>
                  <a:schemeClr val="tx1"/>
                </a:solidFill>
                <a:latin typeface="Calibri" panose="020F0502020204030204" pitchFamily="34" charset="0"/>
                <a:cs typeface="Calibri" panose="020F0502020204030204" pitchFamily="34" charset="0"/>
              </a:rPr>
              <a:t>SEÑALÉTICA Y FACHADA DE LA MUNICIPALIDAD</a:t>
            </a:r>
            <a:endParaRPr lang="es-PY" altLang="es-ES" sz="1400" b="1" dirty="0" smtClean="0">
              <a:solidFill>
                <a:schemeClr val="tx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Marcador de texto 2"/>
          <p:cNvSpPr>
            <a:spLocks noGrp="1"/>
          </p:cNvSpPr>
          <p:nvPr>
            <p:ph type="body" idx="1"/>
          </p:nvPr>
        </p:nvSpPr>
        <p:spPr>
          <a:xfrm>
            <a:off x="2639219" y="5924222"/>
            <a:ext cx="7633245" cy="673130"/>
          </a:xfrm>
        </p:spPr>
        <p:txBody>
          <a:bodyPr/>
          <a:lstStyle/>
          <a:p>
            <a:pPr algn="ctr"/>
            <a:r>
              <a:rPr lang="es-PY" altLang="en-US" sz="1800" b="1" dirty="0">
                <a:solidFill>
                  <a:schemeClr val="tx1"/>
                </a:solidFill>
                <a:latin typeface="Calibri" panose="020F0502020204030204" pitchFamily="34" charset="0"/>
                <a:cs typeface="Calibri" panose="020F0502020204030204" pitchFamily="34" charset="0"/>
              </a:rPr>
              <a:t>CONSTRUCCIÓN DE CANCHA MULTIUSO/VESTUARIO Y OFICINA EN LA COMPAÑÍA SANTA LIBRADA</a:t>
            </a:r>
            <a:endParaRPr lang="es-ES" altLang="en-US" sz="1800" b="1" dirty="0" smtClean="0">
              <a:solidFill>
                <a:schemeClr val="tx1"/>
              </a:solidFill>
              <a:latin typeface="Calibri" panose="020F0502020204030204" pitchFamily="34" charset="0"/>
              <a:cs typeface="Calibri" panose="020F0502020204030204" pitchFamily="34" charset="0"/>
            </a:endParaRPr>
          </a:p>
        </p:txBody>
      </p:sp>
      <p:pic>
        <p:nvPicPr>
          <p:cNvPr id="53251" name="Marcador de contenido 6"/>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15201" y="1192974"/>
            <a:ext cx="5880799" cy="3920532"/>
          </a:xfrm>
        </p:spPr>
      </p:pic>
      <p:pic>
        <p:nvPicPr>
          <p:cNvPr id="53252" name="Marcador de contenido 7"/>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68008" y="1171575"/>
            <a:ext cx="5912897" cy="3941931"/>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85" name="Imagen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43075" y="1205442"/>
            <a:ext cx="4092575" cy="272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Imagen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28048" y="1234545"/>
            <a:ext cx="4178052" cy="270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Imagen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57878" y="4032995"/>
            <a:ext cx="4131032" cy="275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Imagen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764506" y="3996142"/>
            <a:ext cx="4071144" cy="271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Rectangle 5"/>
          <p:cNvSpPr>
            <a:spLocks noChangeArrowheads="1"/>
          </p:cNvSpPr>
          <p:nvPr/>
        </p:nvSpPr>
        <p:spPr bwMode="auto">
          <a:xfrm>
            <a:off x="551384" y="681460"/>
            <a:ext cx="11089232" cy="461665"/>
          </a:xfrm>
          <a:prstGeom prst="rect">
            <a:avLst/>
          </a:prstGeom>
          <a:noFill/>
          <a:ln>
            <a:noFill/>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s-PY" altLang="en-US" sz="2400" b="1" dirty="0" smtClean="0">
                <a:solidFill>
                  <a:srgbClr val="BC0C0C"/>
                </a:solidFill>
                <a:latin typeface="Helvetica" panose="020B0604020202020204" pitchFamily="34" charset="0"/>
                <a:cs typeface="Helvetica" panose="020B0604020202020204" pitchFamily="34" charset="0"/>
              </a:rPr>
              <a:t>CONSTRUCCION </a:t>
            </a:r>
            <a:r>
              <a:rPr lang="es-PY" altLang="en-US" sz="2400" b="1" dirty="0">
                <a:solidFill>
                  <a:srgbClr val="BC0C0C"/>
                </a:solidFill>
                <a:latin typeface="Helvetica" panose="020B0604020202020204" pitchFamily="34" charset="0"/>
                <a:cs typeface="Helvetica" panose="020B0604020202020204" pitchFamily="34" charset="0"/>
              </a:rPr>
              <a:t>DE MEJORAS EN LA PLAZA DEFENSORES DEL CHACO</a:t>
            </a:r>
            <a:endParaRPr lang="es-PY" altLang="en-US" sz="2400" dirty="0">
              <a:solidFill>
                <a:srgbClr val="BC0C0C"/>
              </a:solidFill>
              <a:latin typeface="Helvetica" panose="020B0604020202020204" pitchFamily="34" charset="0"/>
              <a:cs typeface="Helvetica" panose="020B0604020202020204"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6 Tabla"/>
          <p:cNvGraphicFramePr>
            <a:graphicFrameLocks noGrp="1"/>
          </p:cNvGraphicFramePr>
          <p:nvPr>
            <p:extLst>
              <p:ext uri="{D42A27DB-BD31-4B8C-83A1-F6EECF244321}">
                <p14:modId xmlns:p14="http://schemas.microsoft.com/office/powerpoint/2010/main" val="4152061090"/>
              </p:ext>
            </p:extLst>
          </p:nvPr>
        </p:nvGraphicFramePr>
        <p:xfrm>
          <a:off x="767407" y="1700809"/>
          <a:ext cx="9360844" cy="3733798"/>
        </p:xfrm>
        <a:graphic>
          <a:graphicData uri="http://schemas.openxmlformats.org/drawingml/2006/table">
            <a:tbl>
              <a:tblPr/>
              <a:tblGrid>
                <a:gridCol w="4680422">
                  <a:extLst>
                    <a:ext uri="{9D8B030D-6E8A-4147-A177-3AD203B41FA5}">
                      <a16:colId xmlns:a16="http://schemas.microsoft.com/office/drawing/2014/main" val="20000"/>
                    </a:ext>
                  </a:extLst>
                </a:gridCol>
                <a:gridCol w="4680422">
                  <a:extLst>
                    <a:ext uri="{9D8B030D-6E8A-4147-A177-3AD203B41FA5}">
                      <a16:colId xmlns:a16="http://schemas.microsoft.com/office/drawing/2014/main" val="20001"/>
                    </a:ext>
                  </a:extLst>
                </a:gridCol>
              </a:tblGrid>
              <a:tr h="3733798">
                <a:tc>
                  <a:txBody>
                    <a:bodyPr/>
                    <a:lstStyle/>
                    <a:p>
                      <a:pPr algn="just"/>
                      <a:endParaRPr lang="es-PY" sz="1600" dirty="0">
                        <a:latin typeface="Helvetica"/>
                        <a:ea typeface="Times New Roman"/>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es-PY" sz="1600" dirty="0">
                        <a:latin typeface="Helvetica"/>
                        <a:ea typeface="Times New Roman"/>
                        <a:cs typeface="Times New Roman"/>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5309" name="Imagen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51372" y="2043420"/>
            <a:ext cx="4566791" cy="304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1" name="Rectangle 3"/>
          <p:cNvSpPr>
            <a:spLocks noChangeArrowheads="1"/>
          </p:cNvSpPr>
          <p:nvPr/>
        </p:nvSpPr>
        <p:spPr bwMode="auto">
          <a:xfrm>
            <a:off x="2135560" y="879624"/>
            <a:ext cx="853244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PY" altLang="en-US" sz="2400" b="1" dirty="0" smtClean="0">
                <a:solidFill>
                  <a:srgbClr val="1D2129"/>
                </a:solidFill>
                <a:latin typeface="Helvetica" panose="020B0604020202020204" pitchFamily="34" charset="0"/>
                <a:cs typeface="Times New Roman" panose="02020603050405020304" pitchFamily="18" charset="0"/>
              </a:rPr>
              <a:t>REPARACION </a:t>
            </a:r>
            <a:r>
              <a:rPr lang="es-PY" altLang="en-US" sz="2400" b="1" dirty="0">
                <a:solidFill>
                  <a:srgbClr val="1D2129"/>
                </a:solidFill>
                <a:latin typeface="Helvetica" panose="020B0604020202020204" pitchFamily="34" charset="0"/>
                <a:cs typeface="Times New Roman" panose="02020603050405020304" pitchFamily="18" charset="0"/>
              </a:rPr>
              <a:t>DE POLIDEPORTIVO MUNICIPAL</a:t>
            </a:r>
            <a:endParaRPr lang="es-PY" altLang="en-US" sz="2400" dirty="0"/>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1607" y="2043420"/>
            <a:ext cx="4565170" cy="3047493"/>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32" name="Rectangle 3"/>
          <p:cNvSpPr>
            <a:spLocks noChangeArrowheads="1"/>
          </p:cNvSpPr>
          <p:nvPr/>
        </p:nvSpPr>
        <p:spPr bwMode="auto">
          <a:xfrm>
            <a:off x="1524000" y="403373"/>
            <a:ext cx="914400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PY" altLang="en-US" sz="2400" b="1" dirty="0" smtClean="0">
                <a:solidFill>
                  <a:srgbClr val="1D2129"/>
                </a:solidFill>
                <a:latin typeface="Helvetica" panose="020B0604020202020204" pitchFamily="34" charset="0"/>
                <a:cs typeface="Times New Roman" panose="02020603050405020304" pitchFamily="18" charset="0"/>
              </a:rPr>
              <a:t>Entrega </a:t>
            </a:r>
            <a:r>
              <a:rPr lang="es-PY" altLang="en-US" sz="2400" b="1" dirty="0">
                <a:solidFill>
                  <a:srgbClr val="1D2129"/>
                </a:solidFill>
                <a:latin typeface="Helvetica" panose="020B0604020202020204" pitchFamily="34" charset="0"/>
                <a:cs typeface="Times New Roman" panose="02020603050405020304" pitchFamily="18" charset="0"/>
              </a:rPr>
              <a:t>de Kits de Alimentos (ROYALTIES)</a:t>
            </a:r>
            <a:endParaRPr lang="es-PY" altLang="en-US" sz="2400" dirty="0"/>
          </a:p>
        </p:txBody>
      </p:sp>
      <p:pic>
        <p:nvPicPr>
          <p:cNvPr id="6" name="Imagen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45254" y="980728"/>
            <a:ext cx="4630543" cy="301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56040" y="2996952"/>
            <a:ext cx="5055552" cy="345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54" name="Rectangle 2"/>
          <p:cNvSpPr>
            <a:spLocks noChangeArrowheads="1"/>
          </p:cNvSpPr>
          <p:nvPr/>
        </p:nvSpPr>
        <p:spPr bwMode="auto">
          <a:xfrm>
            <a:off x="1954273" y="116036"/>
            <a:ext cx="8424742"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PY" altLang="en-US" sz="2400" b="1" dirty="0" smtClean="0">
                <a:latin typeface="Helvetica" panose="020B0604020202020204" pitchFamily="34" charset="0"/>
                <a:cs typeface="Times New Roman" panose="02020603050405020304" pitchFamily="18" charset="0"/>
              </a:rPr>
              <a:t>KITS </a:t>
            </a:r>
            <a:r>
              <a:rPr lang="es-PY" altLang="en-US" sz="2400" b="1" dirty="0">
                <a:latin typeface="Helvetica" panose="020B0604020202020204" pitchFamily="34" charset="0"/>
                <a:cs typeface="Times New Roman" panose="02020603050405020304" pitchFamily="18" charset="0"/>
              </a:rPr>
              <a:t>DE ALIMENTOS NO PERECEDEROS (</a:t>
            </a:r>
            <a:r>
              <a:rPr lang="es-PY" altLang="en-US" sz="2400" b="1" dirty="0" err="1">
                <a:latin typeface="Helvetica" panose="020B0604020202020204" pitchFamily="34" charset="0"/>
                <a:cs typeface="Times New Roman" panose="02020603050405020304" pitchFamily="18" charset="0"/>
              </a:rPr>
              <a:t>FONACIDE</a:t>
            </a:r>
            <a:r>
              <a:rPr lang="es-PY" altLang="en-US" sz="2400" b="1" dirty="0">
                <a:latin typeface="Helvetica" panose="020B0604020202020204" pitchFamily="34" charset="0"/>
                <a:cs typeface="Times New Roman" panose="02020603050405020304" pitchFamily="18" charset="0"/>
              </a:rPr>
              <a:t>)</a:t>
            </a:r>
            <a:endParaRPr lang="es-PY" altLang="en-US" sz="2400" dirty="0"/>
          </a:p>
        </p:txBody>
      </p:sp>
      <p:pic>
        <p:nvPicPr>
          <p:cNvPr id="57355" name="Imagen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87488" y="1052736"/>
            <a:ext cx="4084637" cy="544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4" name="Imagen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63952" y="1690993"/>
            <a:ext cx="6246501" cy="416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0F0F0"/>
        </a:solidFill>
        <a:effectLst/>
      </p:bgPr>
    </p:bg>
    <p:spTree>
      <p:nvGrpSpPr>
        <p:cNvPr id="1" name=""/>
        <p:cNvGrpSpPr/>
        <p:nvPr/>
      </p:nvGrpSpPr>
      <p:grpSpPr>
        <a:xfrm>
          <a:off x="0" y="0"/>
          <a:ext cx="0" cy="0"/>
          <a:chOff x="0" y="0"/>
          <a:chExt cx="0" cy="0"/>
        </a:xfrm>
      </p:grpSpPr>
      <p:sp>
        <p:nvSpPr>
          <p:cNvPr id="14338" name="Título 1"/>
          <p:cNvSpPr>
            <a:spLocks noGrp="1"/>
          </p:cNvSpPr>
          <p:nvPr>
            <p:ph type="title"/>
          </p:nvPr>
        </p:nvSpPr>
        <p:spPr>
          <a:xfrm>
            <a:off x="337627" y="2852936"/>
            <a:ext cx="3816423" cy="1152128"/>
          </a:xfrm>
        </p:spPr>
        <p:txBody>
          <a:bodyPr/>
          <a:lstStyle/>
          <a:p>
            <a:pPr eaLnBrk="1" hangingPunct="1"/>
            <a:r>
              <a:rPr lang="es-ES" altLang="es-ES" sz="2800" b="1" i="1" dirty="0" smtClean="0">
                <a:ln>
                  <a:noFill/>
                </a:ln>
                <a:solidFill>
                  <a:srgbClr val="BC0C0C"/>
                </a:solidFill>
                <a:latin typeface="Helvetica" panose="020B0604020202020204" pitchFamily="34" charset="0"/>
                <a:cs typeface="Helvetica" panose="020B0604020202020204" pitchFamily="34" charset="0"/>
              </a:rPr>
              <a:t>ORGANIGRAMA MUNICIPAL</a:t>
            </a:r>
          </a:p>
        </p:txBody>
      </p:sp>
      <p:pic>
        <p:nvPicPr>
          <p:cNvPr id="14339" name="Marcador de contenido 1"/>
          <p:cNvPicPr>
            <a:picLocks noGrp="1" noChangeAspect="1"/>
          </p:cNvPicPr>
          <p:nvPr>
            <p:ph idx="1"/>
          </p:nvPr>
        </p:nvPicPr>
        <p:blipFill rotWithShape="1">
          <a:blip r:embed="rId3">
            <a:extLst>
              <a:ext uri="{28A0092B-C50C-407E-A947-70E740481C1C}">
                <a14:useLocalDpi xmlns:a14="http://schemas.microsoft.com/office/drawing/2010/main" val="0"/>
              </a:ext>
            </a:extLst>
          </a:blip>
          <a:srcRect l="2003" r="1897"/>
          <a:stretch/>
        </p:blipFill>
        <p:spPr>
          <a:xfrm>
            <a:off x="4871864" y="188640"/>
            <a:ext cx="6912768" cy="6429018"/>
          </a:xfrm>
          <a:ln w="19050" cap="rnd">
            <a:noFill/>
          </a:ln>
        </p:spPr>
      </p:pic>
      <p:sp>
        <p:nvSpPr>
          <p:cNvPr id="4" name="Abrir llave 3"/>
          <p:cNvSpPr/>
          <p:nvPr/>
        </p:nvSpPr>
        <p:spPr>
          <a:xfrm>
            <a:off x="4151784" y="193382"/>
            <a:ext cx="456875" cy="6424275"/>
          </a:xfrm>
          <a:prstGeom prst="leftBrace">
            <a:avLst>
              <a:gd name="adj1" fmla="val 208475"/>
              <a:gd name="adj2" fmla="val 50000"/>
            </a:avLst>
          </a:prstGeom>
          <a:ln w="19050">
            <a:solidFill>
              <a:srgbClr val="BC0C0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Y"/>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1524000" y="203091"/>
            <a:ext cx="9144000"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PY" altLang="en-US" b="1" dirty="0">
                <a:latin typeface="Calibri" panose="020F0502020204030204" pitchFamily="34" charset="0"/>
                <a:cs typeface="Calibri" panose="020F0502020204030204" pitchFamily="34" charset="0"/>
              </a:rPr>
              <a:t>“CONSTRUCCIÓN DE BAÑO Y CERCO PERIMETRAL EN LA ESCUELA BÁSICA N° 1249 PROF. ANA CÁCERES PAREDES” de la localidad de </a:t>
            </a:r>
            <a:r>
              <a:rPr lang="es-PY" altLang="en-US" b="1" dirty="0" err="1">
                <a:latin typeface="Calibri" panose="020F0502020204030204" pitchFamily="34" charset="0"/>
                <a:cs typeface="Calibri" panose="020F0502020204030204" pitchFamily="34" charset="0"/>
              </a:rPr>
              <a:t>Ysypo</a:t>
            </a:r>
            <a:endParaRPr lang="es-PY" altLang="en-US" dirty="0">
              <a:latin typeface="Calibri" panose="020F0502020204030204" pitchFamily="34" charset="0"/>
              <a:cs typeface="Calibri" panose="020F0502020204030204" pitchFamily="34" charset="0"/>
            </a:endParaRPr>
          </a:p>
        </p:txBody>
      </p:sp>
      <p:graphicFrame>
        <p:nvGraphicFramePr>
          <p:cNvPr id="11" name="10 Tabla"/>
          <p:cNvGraphicFramePr>
            <a:graphicFrameLocks noGrp="1"/>
          </p:cNvGraphicFramePr>
          <p:nvPr>
            <p:extLst>
              <p:ext uri="{D42A27DB-BD31-4B8C-83A1-F6EECF244321}">
                <p14:modId xmlns:p14="http://schemas.microsoft.com/office/powerpoint/2010/main" val="3905253144"/>
              </p:ext>
            </p:extLst>
          </p:nvPr>
        </p:nvGraphicFramePr>
        <p:xfrm>
          <a:off x="2351088" y="1052513"/>
          <a:ext cx="8316912" cy="5805488"/>
        </p:xfrm>
        <a:graphic>
          <a:graphicData uri="http://schemas.openxmlformats.org/drawingml/2006/table">
            <a:tbl>
              <a:tblPr/>
              <a:tblGrid>
                <a:gridCol w="4084198">
                  <a:extLst>
                    <a:ext uri="{9D8B030D-6E8A-4147-A177-3AD203B41FA5}">
                      <a16:colId xmlns:a16="http://schemas.microsoft.com/office/drawing/2014/main" val="20000"/>
                    </a:ext>
                  </a:extLst>
                </a:gridCol>
                <a:gridCol w="4232714">
                  <a:extLst>
                    <a:ext uri="{9D8B030D-6E8A-4147-A177-3AD203B41FA5}">
                      <a16:colId xmlns:a16="http://schemas.microsoft.com/office/drawing/2014/main" val="20001"/>
                    </a:ext>
                  </a:extLst>
                </a:gridCol>
              </a:tblGrid>
              <a:tr h="2902744">
                <a:tc rowSpan="2">
                  <a:txBody>
                    <a:bodyPr/>
                    <a:lstStyle/>
                    <a:p>
                      <a:pPr algn="just"/>
                      <a:endParaRPr lang="es-PY" sz="1600" dirty="0">
                        <a:latin typeface="Helvetica"/>
                        <a:ea typeface="Times New Roman"/>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es-PY" sz="1600">
                        <a:latin typeface="Helvetica"/>
                        <a:ea typeface="Times New Roman"/>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02744">
                <a:tc vMerge="1">
                  <a:txBody>
                    <a:bodyPr/>
                    <a:lstStyle/>
                    <a:p>
                      <a:pPr algn="just"/>
                      <a:endParaRPr lang="es-PY" sz="1600" dirty="0">
                        <a:latin typeface="Helvetica"/>
                        <a:ea typeface="Times New Roman"/>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es-PY" sz="1600" dirty="0">
                        <a:latin typeface="Helvetica"/>
                        <a:ea typeface="Times New Roman"/>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8383" name="Imagen 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592486" y="1144475"/>
            <a:ext cx="3908581" cy="274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814" y="1420532"/>
            <a:ext cx="3745704" cy="4992496"/>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4347" y="4094048"/>
            <a:ext cx="3867681" cy="2490952"/>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85" name="Imagen 1"/>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293980" y="1628774"/>
            <a:ext cx="3761639" cy="239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Imagen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589986" y="1557338"/>
            <a:ext cx="3623954" cy="245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Imagen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52970" y="4365625"/>
            <a:ext cx="3563085" cy="232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Imagen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217043" y="4256690"/>
            <a:ext cx="3759963" cy="24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Rectangle 5"/>
          <p:cNvSpPr>
            <a:spLocks noChangeArrowheads="1"/>
          </p:cNvSpPr>
          <p:nvPr/>
        </p:nvSpPr>
        <p:spPr bwMode="auto">
          <a:xfrm>
            <a:off x="551384" y="496794"/>
            <a:ext cx="11089232" cy="830997"/>
          </a:xfrm>
          <a:prstGeom prst="rect">
            <a:avLst/>
          </a:prstGeom>
          <a:noFill/>
          <a:ln>
            <a:noFill/>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PY" altLang="en-US" sz="2400" b="1" dirty="0" smtClean="0">
                <a:solidFill>
                  <a:srgbClr val="BC0C0C"/>
                </a:solidFill>
                <a:latin typeface="Calibri" panose="020F0502020204030204" pitchFamily="34" charset="0"/>
                <a:cs typeface="Calibri" panose="020F0502020204030204" pitchFamily="34" charset="0"/>
              </a:rPr>
              <a:t>CONSTRUCCION </a:t>
            </a:r>
            <a:r>
              <a:rPr lang="es-PY" altLang="en-US" sz="2400" b="1" dirty="0">
                <a:solidFill>
                  <a:srgbClr val="BC0C0C"/>
                </a:solidFill>
                <a:latin typeface="Calibri" panose="020F0502020204030204" pitchFamily="34" charset="0"/>
                <a:cs typeface="Calibri" panose="020F0502020204030204" pitchFamily="34" charset="0"/>
              </a:rPr>
              <a:t>DE CERCO PERIMETRAL Y PÓRTICO DE ACCESO EN EL CEMENTERIO DE ARAZAPÉ</a:t>
            </a:r>
            <a:endParaRPr lang="es-PY" altLang="en-US" sz="2400" dirty="0">
              <a:solidFill>
                <a:srgbClr val="BC0C0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71458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Marcador de texto 2"/>
          <p:cNvSpPr>
            <a:spLocks noGrp="1"/>
          </p:cNvSpPr>
          <p:nvPr>
            <p:ph type="body" idx="1"/>
          </p:nvPr>
        </p:nvSpPr>
        <p:spPr>
          <a:xfrm>
            <a:off x="2639219" y="6165304"/>
            <a:ext cx="7777261" cy="432048"/>
          </a:xfrm>
        </p:spPr>
        <p:txBody>
          <a:bodyPr/>
          <a:lstStyle/>
          <a:p>
            <a:pPr algn="ctr"/>
            <a:r>
              <a:rPr lang="es-PY" altLang="en-US" sz="2000" b="1" dirty="0">
                <a:solidFill>
                  <a:schemeClr val="tx1"/>
                </a:solidFill>
                <a:latin typeface="Calibri" panose="020F0502020204030204" pitchFamily="34" charset="0"/>
                <a:cs typeface="Calibri" panose="020F0502020204030204" pitchFamily="34" charset="0"/>
              </a:rPr>
              <a:t>CONSTRUCCIÓN DE AULAS EN LA ESCUELA SAN ENRIQUE DE </a:t>
            </a:r>
            <a:r>
              <a:rPr lang="es-PY" altLang="en-US" sz="2000" b="1" dirty="0" err="1">
                <a:solidFill>
                  <a:schemeClr val="tx1"/>
                </a:solidFill>
                <a:latin typeface="Calibri" panose="020F0502020204030204" pitchFamily="34" charset="0"/>
                <a:cs typeface="Calibri" panose="020F0502020204030204" pitchFamily="34" charset="0"/>
              </a:rPr>
              <a:t>OSSO</a:t>
            </a:r>
            <a:endParaRPr lang="es-ES" altLang="en-US" sz="2000" b="1" dirty="0" smtClean="0">
              <a:solidFill>
                <a:schemeClr val="tx1"/>
              </a:solidFill>
              <a:latin typeface="Calibri" panose="020F0502020204030204" pitchFamily="34" charset="0"/>
              <a:cs typeface="Calibri" panose="020F0502020204030204" pitchFamily="34" charset="0"/>
            </a:endParaRPr>
          </a:p>
        </p:txBody>
      </p:sp>
      <p:pic>
        <p:nvPicPr>
          <p:cNvPr id="53251" name="Marcador de contenido 6"/>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63352" y="1634018"/>
            <a:ext cx="5662693" cy="3779736"/>
          </a:xfrm>
        </p:spPr>
      </p:pic>
      <p:pic>
        <p:nvPicPr>
          <p:cNvPr id="53252" name="Marcador de contenido 7"/>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547814" y="1634018"/>
            <a:ext cx="5644186" cy="3869353"/>
          </a:xfrm>
        </p:spPr>
      </p:pic>
    </p:spTree>
    <p:extLst>
      <p:ext uri="{BB962C8B-B14F-4D97-AF65-F5344CB8AC3E}">
        <p14:creationId xmlns:p14="http://schemas.microsoft.com/office/powerpoint/2010/main" val="16446407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85" name="Imagen 1"/>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296807" y="1628775"/>
            <a:ext cx="362011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Imagen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30056" y="1557338"/>
            <a:ext cx="35690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Imagen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03982" y="4365625"/>
            <a:ext cx="3519524"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Imagen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415878" y="4364038"/>
            <a:ext cx="352960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Rectangle 5"/>
          <p:cNvSpPr>
            <a:spLocks noChangeArrowheads="1"/>
          </p:cNvSpPr>
          <p:nvPr/>
        </p:nvSpPr>
        <p:spPr bwMode="auto">
          <a:xfrm>
            <a:off x="551384" y="681460"/>
            <a:ext cx="11089232" cy="461665"/>
          </a:xfrm>
          <a:prstGeom prst="rect">
            <a:avLst/>
          </a:prstGeom>
          <a:noFill/>
          <a:ln>
            <a:noFill/>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PY" altLang="en-US" sz="2400" b="1" dirty="0" smtClean="0">
                <a:solidFill>
                  <a:srgbClr val="BC0C0C"/>
                </a:solidFill>
                <a:latin typeface="Calibri" panose="020F0502020204030204" pitchFamily="34" charset="0"/>
                <a:cs typeface="Calibri" panose="020F0502020204030204" pitchFamily="34" charset="0"/>
              </a:rPr>
              <a:t>Instalación de Parque Infantil en la Plaza Nuevo Horizonte de la localidad de Arazapé</a:t>
            </a:r>
            <a:endParaRPr lang="es-PY" altLang="en-US" sz="2400" dirty="0">
              <a:solidFill>
                <a:srgbClr val="BC0C0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88624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8" name="7 Marcador de contenido"/>
          <p:cNvSpPr>
            <a:spLocks noGrp="1"/>
          </p:cNvSpPr>
          <p:nvPr>
            <p:ph idx="1"/>
          </p:nvPr>
        </p:nvSpPr>
        <p:spPr>
          <a:xfrm>
            <a:off x="659396" y="1772816"/>
            <a:ext cx="10873208" cy="4896891"/>
          </a:xfrm>
        </p:spPr>
        <p:txBody>
          <a:bodyPr/>
          <a:lstStyle/>
          <a:p>
            <a:pPr algn="ctr">
              <a:buFont typeface="Arial" charset="0"/>
              <a:buNone/>
              <a:defRPr/>
            </a:pPr>
            <a:r>
              <a:rPr lang="es-PY" sz="2000" b="1" cap="all" dirty="0" smtClean="0"/>
              <a:t>	</a:t>
            </a:r>
            <a:r>
              <a:rPr lang="es-PY" b="1" i="1" cap="all" dirty="0" smtClean="0"/>
              <a:t>¿</a:t>
            </a:r>
            <a:r>
              <a:rPr lang="es-PY" b="1" i="1" cap="all" dirty="0"/>
              <a:t>QUÉ SON LOS OBJETIVOS DE DESARROLLO SOSTENIBLE</a:t>
            </a:r>
            <a:r>
              <a:rPr lang="es-PY" b="1" i="1" cap="all" dirty="0" smtClean="0"/>
              <a:t>?</a:t>
            </a:r>
            <a:endParaRPr lang="es-PY" sz="800" dirty="0"/>
          </a:p>
          <a:p>
            <a:pPr marL="0" indent="449263" algn="just">
              <a:buFont typeface="Arial" charset="0"/>
              <a:buChar char="•"/>
              <a:defRPr/>
            </a:pPr>
            <a:r>
              <a:rPr lang="es-PY" sz="2000" dirty="0"/>
              <a:t>Los OBJETIVOS DE DESARROLLO SOSTENIBLE (ODS), también conocidos como OBJETIVOS MUNDIALES, son un llamado universal a la adopción de medidas para poner fin a la pobreza, proteger el planeta y garantizar que todas las personas gocen de paz y prosperidad</a:t>
            </a:r>
            <a:r>
              <a:rPr lang="es-PY" sz="2000" dirty="0" smtClean="0"/>
              <a:t>.</a:t>
            </a:r>
          </a:p>
          <a:p>
            <a:pPr marL="0" indent="0" algn="just">
              <a:buNone/>
              <a:defRPr/>
            </a:pPr>
            <a:endParaRPr lang="es-PY" sz="2000" dirty="0"/>
          </a:p>
          <a:p>
            <a:pPr marL="0" indent="449263" algn="just">
              <a:buFont typeface="Arial" charset="0"/>
              <a:buChar char="•"/>
              <a:defRPr/>
            </a:pPr>
            <a:r>
              <a:rPr lang="es-PY" sz="2000" dirty="0"/>
              <a:t>Estos 17 Objetivos se basan en los logros de los Objetivos de Desarrollo del Milenio, aunque incluyen nuevas esferas como el cambio climático, la desigualdad económica, la innovación, el consumo sostenible y la paz y la justicia, entre otras prioridades. </a:t>
            </a:r>
            <a:endParaRPr lang="es-PY" sz="2000" dirty="0" smtClean="0"/>
          </a:p>
          <a:p>
            <a:pPr marL="0" indent="0" algn="just">
              <a:buNone/>
              <a:defRPr/>
            </a:pPr>
            <a:endParaRPr lang="es-PY" sz="2000" dirty="0"/>
          </a:p>
          <a:p>
            <a:pPr marL="0" indent="449263" algn="just">
              <a:buFont typeface="Arial" charset="0"/>
              <a:buChar char="•"/>
              <a:defRPr/>
            </a:pPr>
            <a:r>
              <a:rPr lang="es-PY" sz="2000" dirty="0"/>
              <a:t>Los OBJETIVOS DE DESARROLLO DEL MILENIOS conllevan un espíritu de colaboración y pragmatismo para elegir las mejores opciones con el fin de mejorar la vida, de manera sostenible, para las generaciones futuras. </a:t>
            </a:r>
          </a:p>
          <a:p>
            <a:pPr>
              <a:buFont typeface="Arial" charset="0"/>
              <a:buChar char="•"/>
              <a:defRPr/>
            </a:pPr>
            <a:endParaRPr lang="es-PY" sz="2000" dirty="0"/>
          </a:p>
        </p:txBody>
      </p:sp>
      <p:pic>
        <p:nvPicPr>
          <p:cNvPr id="59395" name="Imagen 6" descr="Resultado de imagen para objetivos de desarrollo sostenible 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0498" y="476672"/>
            <a:ext cx="5311004" cy="86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Marcador de texto 7"/>
          <p:cNvSpPr>
            <a:spLocks noGrp="1"/>
          </p:cNvSpPr>
          <p:nvPr>
            <p:ph type="body" idx="1"/>
          </p:nvPr>
        </p:nvSpPr>
        <p:spPr>
          <a:xfrm>
            <a:off x="1415480" y="5805264"/>
            <a:ext cx="9684568" cy="792088"/>
          </a:xfrm>
        </p:spPr>
        <p:txBody>
          <a:bodyPr>
            <a:normAutofit fontScale="77500" lnSpcReduction="20000"/>
          </a:bodyPr>
          <a:lstStyle/>
          <a:p>
            <a:pPr algn="ctr"/>
            <a:r>
              <a:rPr lang="es-ES" altLang="es-ES" sz="2800" b="1" i="1" dirty="0" smtClean="0">
                <a:latin typeface="Calibri" panose="020F0502020204030204" pitchFamily="34" charset="0"/>
                <a:cs typeface="Calibri" panose="020F0502020204030204" pitchFamily="34" charset="0"/>
              </a:rPr>
              <a:t>MUCHAS GRACIAS</a:t>
            </a:r>
          </a:p>
          <a:p>
            <a:pPr algn="ctr"/>
            <a:r>
              <a:rPr lang="es-ES" altLang="es-ES" sz="2800" b="1" i="1" dirty="0" smtClean="0">
                <a:latin typeface="Calibri" panose="020F0502020204030204" pitchFamily="34" charset="0"/>
                <a:cs typeface="Calibri" panose="020F0502020204030204" pitchFamily="34" charset="0"/>
              </a:rPr>
              <a:t>MUNICIPALIDAD DE SAN MIGUEL MISIONES</a:t>
            </a:r>
            <a:endParaRPr lang="es-PY" altLang="es-ES" sz="2800" b="1" i="1" dirty="0" smtClean="0">
              <a:latin typeface="Calibri" panose="020F0502020204030204" pitchFamily="34" charset="0"/>
              <a:cs typeface="Calibri" panose="020F0502020204030204" pitchFamily="34" charset="0"/>
            </a:endParaRPr>
          </a:p>
        </p:txBody>
      </p:sp>
      <p:pic>
        <p:nvPicPr>
          <p:cNvPr id="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9496" y="125636"/>
            <a:ext cx="9144000"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ítulo 1"/>
          <p:cNvSpPr>
            <a:spLocks noGrp="1"/>
          </p:cNvSpPr>
          <p:nvPr>
            <p:ph type="title"/>
          </p:nvPr>
        </p:nvSpPr>
        <p:spPr>
          <a:xfrm>
            <a:off x="623392" y="1988840"/>
            <a:ext cx="5112568" cy="1728192"/>
          </a:xfrm>
        </p:spPr>
        <p:txBody>
          <a:bodyPr/>
          <a:lstStyle/>
          <a:p>
            <a:pPr eaLnBrk="1" hangingPunct="1"/>
            <a:r>
              <a:rPr lang="es-ES" altLang="es-ES" sz="3200" b="1" i="1" dirty="0" smtClean="0">
                <a:ln>
                  <a:noFill/>
                </a:ln>
                <a:solidFill>
                  <a:srgbClr val="BC0C0C"/>
                </a:solidFill>
                <a:latin typeface="Calibri" panose="020F0502020204030204" pitchFamily="34" charset="0"/>
                <a:cs typeface="Calibri" panose="020F0502020204030204" pitchFamily="34" charset="0"/>
              </a:rPr>
              <a:t>AUTORIDADES MUNICIPALES ELECTAS DEMOCRÁTICAMENTE</a:t>
            </a:r>
          </a:p>
        </p:txBody>
      </p:sp>
      <p:sp>
        <p:nvSpPr>
          <p:cNvPr id="15363" name="Marcador de contenido 1"/>
          <p:cNvSpPr>
            <a:spLocks noGrp="1"/>
          </p:cNvSpPr>
          <p:nvPr>
            <p:ph idx="1"/>
          </p:nvPr>
        </p:nvSpPr>
        <p:spPr>
          <a:xfrm>
            <a:off x="6168008" y="836712"/>
            <a:ext cx="5544616" cy="5184576"/>
          </a:xfrm>
        </p:spPr>
        <p:txBody>
          <a:bodyPr/>
          <a:lstStyle/>
          <a:p>
            <a:pPr marL="0" indent="0" algn="just">
              <a:buFont typeface="Arial" panose="020B0604020202020204" pitchFamily="34" charset="0"/>
              <a:buNone/>
            </a:pPr>
            <a:r>
              <a:rPr lang="es-ES" altLang="es-ES" b="1" dirty="0" smtClean="0">
                <a:solidFill>
                  <a:srgbClr val="9F9F9F"/>
                </a:solidFill>
                <a:latin typeface="Helvetica" panose="020B0604020202020204" pitchFamily="34" charset="0"/>
                <a:cs typeface="Helvetica" panose="020B0604020202020204" pitchFamily="34" charset="0"/>
              </a:rPr>
              <a:t>INTENDENTE MUNICIPAL</a:t>
            </a:r>
          </a:p>
          <a:p>
            <a:pPr marL="0" indent="0" algn="just">
              <a:buFont typeface="Arial" panose="020B0604020202020204" pitchFamily="34" charset="0"/>
              <a:buNone/>
            </a:pPr>
            <a:r>
              <a:rPr lang="es-ES" altLang="es-ES" sz="1600" i="1" dirty="0" smtClean="0">
                <a:latin typeface="Calibri" panose="020F0502020204030204" pitchFamily="34" charset="0"/>
                <a:cs typeface="Calibri" panose="020F0502020204030204" pitchFamily="34" charset="0"/>
              </a:rPr>
              <a:t>Lic. Julio César Ramírez </a:t>
            </a:r>
            <a:r>
              <a:rPr lang="es-ES" altLang="es-ES" sz="1600" i="1" dirty="0" err="1" smtClean="0">
                <a:latin typeface="Calibri" panose="020F0502020204030204" pitchFamily="34" charset="0"/>
                <a:cs typeface="Calibri" panose="020F0502020204030204" pitchFamily="34" charset="0"/>
              </a:rPr>
              <a:t>Jacquet</a:t>
            </a:r>
            <a:r>
              <a:rPr lang="es-ES" altLang="es-ES" sz="1600" i="1" dirty="0" smtClean="0">
                <a:latin typeface="Calibri" panose="020F0502020204030204" pitchFamily="34" charset="0"/>
                <a:cs typeface="Calibri" panose="020F0502020204030204" pitchFamily="34" charset="0"/>
              </a:rPr>
              <a:t>.</a:t>
            </a:r>
          </a:p>
          <a:p>
            <a:pPr marL="0" indent="0" algn="just">
              <a:buFont typeface="Arial" panose="020B0604020202020204" pitchFamily="34" charset="0"/>
              <a:buNone/>
            </a:pPr>
            <a:endParaRPr lang="es-ES" altLang="es-ES" sz="1600" i="1" dirty="0" smtClean="0">
              <a:latin typeface="Helvetica" panose="020B0604020202020204" pitchFamily="34" charset="0"/>
              <a:cs typeface="Helvetica" panose="020B0604020202020204" pitchFamily="34" charset="0"/>
            </a:endParaRPr>
          </a:p>
          <a:p>
            <a:pPr marL="0" indent="0" algn="just">
              <a:buFont typeface="Arial" panose="020B0604020202020204" pitchFamily="34" charset="0"/>
              <a:buNone/>
            </a:pPr>
            <a:r>
              <a:rPr lang="es-ES" altLang="es-ES" b="1" dirty="0" smtClean="0">
                <a:solidFill>
                  <a:srgbClr val="9F9F9F"/>
                </a:solidFill>
                <a:latin typeface="Helvetica" panose="020B0604020202020204" pitchFamily="34" charset="0"/>
                <a:cs typeface="Helvetica" panose="020B0604020202020204" pitchFamily="34" charset="0"/>
              </a:rPr>
              <a:t>JUNTA MUNICIPAL</a:t>
            </a:r>
          </a:p>
          <a:p>
            <a:pPr marL="0" indent="0" algn="just">
              <a:buFont typeface="Arial" panose="020B0604020202020204" pitchFamily="34" charset="0"/>
              <a:buNone/>
            </a:pPr>
            <a:r>
              <a:rPr lang="es-ES" altLang="es-ES" sz="1600" b="1" i="1" dirty="0" smtClean="0">
                <a:latin typeface="Helvetica" panose="020B0604020202020204" pitchFamily="34" charset="0"/>
                <a:cs typeface="Helvetica" panose="020B0604020202020204" pitchFamily="34" charset="0"/>
              </a:rPr>
              <a:t>Presidente: </a:t>
            </a:r>
            <a:r>
              <a:rPr lang="es-ES" altLang="es-ES" sz="1600" i="1" dirty="0" smtClean="0">
                <a:latin typeface="Calibri" panose="020F0502020204030204" pitchFamily="34" charset="0"/>
                <a:cs typeface="Calibri" panose="020F0502020204030204" pitchFamily="34" charset="0"/>
              </a:rPr>
              <a:t>Lic. María de Jesús González Vda. de Acosta.</a:t>
            </a:r>
          </a:p>
          <a:p>
            <a:pPr marL="0" indent="0" algn="just">
              <a:buFont typeface="Arial" panose="020B0604020202020204" pitchFamily="34" charset="0"/>
              <a:buNone/>
            </a:pPr>
            <a:r>
              <a:rPr lang="es-ES" altLang="es-ES" sz="1600" i="1" dirty="0" smtClean="0">
                <a:latin typeface="Calibri" panose="020F0502020204030204" pitchFamily="34" charset="0"/>
                <a:cs typeface="Calibri" panose="020F0502020204030204" pitchFamily="34" charset="0"/>
              </a:rPr>
              <a:t>Sr. Gustavo René Franco Vera.</a:t>
            </a:r>
          </a:p>
          <a:p>
            <a:pPr marL="0" indent="0" algn="just">
              <a:buFont typeface="Arial" panose="020B0604020202020204" pitchFamily="34" charset="0"/>
              <a:buNone/>
            </a:pPr>
            <a:r>
              <a:rPr lang="es-ES" altLang="es-ES" sz="1600" i="1" dirty="0" smtClean="0">
                <a:latin typeface="Calibri" panose="020F0502020204030204" pitchFamily="34" charset="0"/>
                <a:cs typeface="Calibri" panose="020F0502020204030204" pitchFamily="34" charset="0"/>
              </a:rPr>
              <a:t>Sr. Abundio Pastor Rodas López.</a:t>
            </a:r>
          </a:p>
          <a:p>
            <a:pPr marL="0" indent="0" algn="just">
              <a:buFont typeface="Arial" panose="020B0604020202020204" pitchFamily="34" charset="0"/>
              <a:buNone/>
            </a:pPr>
            <a:r>
              <a:rPr lang="pt-BR" altLang="es-ES" sz="1600" i="1" dirty="0" err="1" smtClean="0">
                <a:latin typeface="Calibri" panose="020F0502020204030204" pitchFamily="34" charset="0"/>
                <a:cs typeface="Calibri" panose="020F0502020204030204" pitchFamily="34" charset="0"/>
              </a:rPr>
              <a:t>Abg</a:t>
            </a:r>
            <a:r>
              <a:rPr lang="pt-BR" altLang="es-ES" sz="1600" i="1" dirty="0" smtClean="0">
                <a:latin typeface="Calibri" panose="020F0502020204030204" pitchFamily="34" charset="0"/>
                <a:cs typeface="Calibri" panose="020F0502020204030204" pitchFamily="34" charset="0"/>
              </a:rPr>
              <a:t>. Jorge Paul Galeano </a:t>
            </a:r>
            <a:r>
              <a:rPr lang="pt-BR" altLang="es-ES" sz="1600" i="1" dirty="0" err="1" smtClean="0">
                <a:latin typeface="Calibri" panose="020F0502020204030204" pitchFamily="34" charset="0"/>
                <a:cs typeface="Calibri" panose="020F0502020204030204" pitchFamily="34" charset="0"/>
              </a:rPr>
              <a:t>Rolón</a:t>
            </a:r>
            <a:r>
              <a:rPr lang="pt-BR" altLang="es-ES" sz="1600" i="1" dirty="0" smtClean="0">
                <a:latin typeface="Calibri" panose="020F0502020204030204" pitchFamily="34" charset="0"/>
                <a:cs typeface="Calibri" panose="020F0502020204030204" pitchFamily="34" charset="0"/>
              </a:rPr>
              <a:t>.</a:t>
            </a:r>
          </a:p>
          <a:p>
            <a:pPr marL="0" indent="0" algn="just">
              <a:buFont typeface="Arial" panose="020B0604020202020204" pitchFamily="34" charset="0"/>
              <a:buNone/>
            </a:pPr>
            <a:r>
              <a:rPr lang="es-ES" altLang="es-ES" sz="1600" i="1" dirty="0" smtClean="0">
                <a:latin typeface="Calibri" panose="020F0502020204030204" pitchFamily="34" charset="0"/>
                <a:cs typeface="Calibri" panose="020F0502020204030204" pitchFamily="34" charset="0"/>
              </a:rPr>
              <a:t>Sr. Joel Antolín Galarza.</a:t>
            </a:r>
          </a:p>
          <a:p>
            <a:pPr marL="0" indent="0" algn="just">
              <a:buFont typeface="Arial" panose="020B0604020202020204" pitchFamily="34" charset="0"/>
              <a:buNone/>
            </a:pPr>
            <a:r>
              <a:rPr lang="pt-BR" altLang="es-ES" sz="1600" i="1" dirty="0" smtClean="0">
                <a:latin typeface="Calibri" panose="020F0502020204030204" pitchFamily="34" charset="0"/>
                <a:cs typeface="Calibri" panose="020F0502020204030204" pitchFamily="34" charset="0"/>
              </a:rPr>
              <a:t>Lic. José Tomas Silva Correa.</a:t>
            </a:r>
          </a:p>
          <a:p>
            <a:pPr marL="0" indent="0" algn="just">
              <a:buFont typeface="Arial" panose="020B0604020202020204" pitchFamily="34" charset="0"/>
              <a:buNone/>
            </a:pPr>
            <a:r>
              <a:rPr lang="es-MX" altLang="es-ES" sz="1600" i="1" dirty="0" smtClean="0">
                <a:latin typeface="Calibri" panose="020F0502020204030204" pitchFamily="34" charset="0"/>
                <a:cs typeface="Calibri" panose="020F0502020204030204" pitchFamily="34" charset="0"/>
              </a:rPr>
              <a:t>Sr. Juan Pablo Ramírez Romero.</a:t>
            </a:r>
          </a:p>
          <a:p>
            <a:pPr marL="0" indent="0" algn="just">
              <a:buFont typeface="Arial" panose="020B0604020202020204" pitchFamily="34" charset="0"/>
              <a:buNone/>
            </a:pPr>
            <a:r>
              <a:rPr lang="es-ES" altLang="es-ES" sz="1600" i="1" dirty="0" smtClean="0">
                <a:latin typeface="Calibri" panose="020F0502020204030204" pitchFamily="34" charset="0"/>
                <a:cs typeface="Calibri" panose="020F0502020204030204" pitchFamily="34" charset="0"/>
              </a:rPr>
              <a:t>Sra. María Josefina Moreno Vda. De Román.</a:t>
            </a:r>
          </a:p>
          <a:p>
            <a:pPr marL="0" indent="0" algn="just">
              <a:buFont typeface="Arial" panose="020B0604020202020204" pitchFamily="34" charset="0"/>
              <a:buNone/>
            </a:pPr>
            <a:r>
              <a:rPr lang="es-ES" altLang="es-ES" sz="1600" i="1" dirty="0" smtClean="0">
                <a:latin typeface="Calibri" panose="020F0502020204030204" pitchFamily="34" charset="0"/>
                <a:cs typeface="Calibri" panose="020F0502020204030204" pitchFamily="34" charset="0"/>
              </a:rPr>
              <a:t>Prof. Jorge Asunción Bogado González.</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ítulo 1"/>
          <p:cNvSpPr>
            <a:spLocks noGrp="1"/>
          </p:cNvSpPr>
          <p:nvPr>
            <p:ph type="title"/>
          </p:nvPr>
        </p:nvSpPr>
        <p:spPr>
          <a:xfrm>
            <a:off x="1452600" y="143421"/>
            <a:ext cx="9286800" cy="549275"/>
          </a:xfrm>
        </p:spPr>
        <p:txBody>
          <a:bodyPr/>
          <a:lstStyle/>
          <a:p>
            <a:r>
              <a:rPr lang="es-ES" altLang="es-PY" sz="3200" b="1" i="1" dirty="0" smtClean="0">
                <a:ln>
                  <a:noFill/>
                </a:ln>
                <a:solidFill>
                  <a:srgbClr val="BC0C0C"/>
                </a:solidFill>
                <a:latin typeface="Helvetica" panose="020B0604020202020204" pitchFamily="34" charset="0"/>
                <a:cs typeface="Helvetica" panose="020B0604020202020204" pitchFamily="34" charset="0"/>
              </a:rPr>
              <a:t>DATOS GENERALES DEL MUNICIPIO</a:t>
            </a:r>
            <a:endParaRPr lang="es-PY" altLang="es-PY" sz="3200" b="1" i="1" dirty="0" smtClean="0">
              <a:ln>
                <a:noFill/>
              </a:ln>
              <a:solidFill>
                <a:srgbClr val="BC0C0C"/>
              </a:solidFill>
              <a:latin typeface="Helvetica" panose="020B0604020202020204" pitchFamily="34" charset="0"/>
              <a:cs typeface="Helvetica" panose="020B0604020202020204" pitchFamily="34" charset="0"/>
            </a:endParaRPr>
          </a:p>
        </p:txBody>
      </p:sp>
      <p:sp>
        <p:nvSpPr>
          <p:cNvPr id="16387" name="Marcador de contenido 2"/>
          <p:cNvSpPr>
            <a:spLocks noGrp="1"/>
          </p:cNvSpPr>
          <p:nvPr>
            <p:ph idx="1"/>
          </p:nvPr>
        </p:nvSpPr>
        <p:spPr>
          <a:xfrm>
            <a:off x="461374" y="908720"/>
            <a:ext cx="11269252" cy="5723648"/>
          </a:xfrm>
        </p:spPr>
        <p:txBody>
          <a:bodyPr/>
          <a:lstStyle/>
          <a:p>
            <a:pPr algn="just">
              <a:defRPr/>
            </a:pPr>
            <a:r>
              <a:rPr lang="es-MX" altLang="es-ES" sz="1800" dirty="0" smtClean="0">
                <a:latin typeface="Helvetica" panose="020B0604020202020204" pitchFamily="34" charset="0"/>
                <a:cs typeface="Helvetica" panose="020B0604020202020204" pitchFamily="34" charset="0"/>
              </a:rPr>
              <a:t>El municipio de San Miguel consta de un casco urbano, dividido en ocho barrios: Cerro </a:t>
            </a:r>
            <a:r>
              <a:rPr lang="es-MX" altLang="es-ES" sz="1800" dirty="0" err="1" smtClean="0">
                <a:latin typeface="Helvetica" panose="020B0604020202020204" pitchFamily="34" charset="0"/>
                <a:cs typeface="Helvetica" panose="020B0604020202020204" pitchFamily="34" charset="0"/>
              </a:rPr>
              <a:t>Corá</a:t>
            </a:r>
            <a:r>
              <a:rPr lang="es-MX" altLang="es-ES" sz="1800" dirty="0" smtClean="0">
                <a:latin typeface="Helvetica" panose="020B0604020202020204" pitchFamily="34" charset="0"/>
                <a:cs typeface="Helvetica" panose="020B0604020202020204" pitchFamily="34" charset="0"/>
              </a:rPr>
              <a:t>, Ciudad del Este, Boquerón, San Roque González de Santa Cruz, Laureano Romero Ortiz, Guaraní, Costa </a:t>
            </a:r>
            <a:r>
              <a:rPr lang="es-MX" altLang="es-ES" sz="1800" dirty="0" err="1" smtClean="0">
                <a:latin typeface="Helvetica" panose="020B0604020202020204" pitchFamily="34" charset="0"/>
                <a:cs typeface="Helvetica" panose="020B0604020202020204" pitchFamily="34" charset="0"/>
              </a:rPr>
              <a:t>Hû</a:t>
            </a:r>
            <a:r>
              <a:rPr lang="es-MX" altLang="es-ES" sz="1800" dirty="0" smtClean="0">
                <a:latin typeface="Helvetica" panose="020B0604020202020204" pitchFamily="34" charset="0"/>
                <a:cs typeface="Helvetica" panose="020B0604020202020204" pitchFamily="34" charset="0"/>
              </a:rPr>
              <a:t> y Ciudad Nueva.</a:t>
            </a:r>
          </a:p>
          <a:p>
            <a:pPr algn="just">
              <a:defRPr/>
            </a:pPr>
            <a:r>
              <a:rPr lang="es-MX" altLang="es-ES" sz="1800" dirty="0" smtClean="0">
                <a:latin typeface="Helvetica" panose="020B0604020202020204" pitchFamily="34" charset="0"/>
                <a:cs typeface="Helvetica" panose="020B0604020202020204" pitchFamily="34" charset="0"/>
              </a:rPr>
              <a:t>El distrito, además del casco urbano, posee ocho compañías: Arazapé, </a:t>
            </a:r>
            <a:r>
              <a:rPr lang="es-MX" altLang="es-ES" sz="1800" dirty="0" err="1" smtClean="0">
                <a:latin typeface="Helvetica" panose="020B0604020202020204" pitchFamily="34" charset="0"/>
                <a:cs typeface="Helvetica" panose="020B0604020202020204" pitchFamily="34" charset="0"/>
              </a:rPr>
              <a:t>Itá</a:t>
            </a:r>
            <a:r>
              <a:rPr lang="es-MX" altLang="es-ES" sz="1800" dirty="0" smtClean="0">
                <a:latin typeface="Helvetica" panose="020B0604020202020204" pitchFamily="34" charset="0"/>
                <a:cs typeface="Helvetica" panose="020B0604020202020204" pitchFamily="34" charset="0"/>
              </a:rPr>
              <a:t> </a:t>
            </a:r>
            <a:r>
              <a:rPr lang="es-MX" altLang="es-ES" sz="1800" dirty="0" err="1" smtClean="0">
                <a:latin typeface="Helvetica" panose="020B0604020202020204" pitchFamily="34" charset="0"/>
                <a:cs typeface="Helvetica" panose="020B0604020202020204" pitchFamily="34" charset="0"/>
              </a:rPr>
              <a:t>Yurú</a:t>
            </a:r>
            <a:r>
              <a:rPr lang="es-MX" altLang="es-ES" sz="1800" dirty="0" smtClean="0">
                <a:latin typeface="Helvetica" panose="020B0604020202020204" pitchFamily="34" charset="0"/>
                <a:cs typeface="Helvetica" panose="020B0604020202020204" pitchFamily="34" charset="0"/>
              </a:rPr>
              <a:t>, San Mauricio, Isla Tacuara, </a:t>
            </a:r>
            <a:r>
              <a:rPr lang="es-MX" altLang="es-ES" sz="1800" dirty="0" err="1" smtClean="0">
                <a:latin typeface="Helvetica" panose="020B0604020202020204" pitchFamily="34" charset="0"/>
                <a:cs typeface="Helvetica" panose="020B0604020202020204" pitchFamily="34" charset="0"/>
              </a:rPr>
              <a:t>Ysypó</a:t>
            </a:r>
            <a:r>
              <a:rPr lang="es-MX" altLang="es-ES" sz="1800" dirty="0" smtClean="0">
                <a:latin typeface="Helvetica" panose="020B0604020202020204" pitchFamily="34" charset="0"/>
                <a:cs typeface="Helvetica" panose="020B0604020202020204" pitchFamily="34" charset="0"/>
              </a:rPr>
              <a:t>, </a:t>
            </a:r>
            <a:r>
              <a:rPr lang="es-MX" altLang="es-ES" sz="1800" dirty="0" err="1" smtClean="0">
                <a:latin typeface="Helvetica" panose="020B0604020202020204" pitchFamily="34" charset="0"/>
                <a:cs typeface="Helvetica" panose="020B0604020202020204" pitchFamily="34" charset="0"/>
              </a:rPr>
              <a:t>Ysypó</a:t>
            </a:r>
            <a:r>
              <a:rPr lang="es-MX" altLang="es-ES" sz="1800" dirty="0" smtClean="0">
                <a:latin typeface="Helvetica" panose="020B0604020202020204" pitchFamily="34" charset="0"/>
                <a:cs typeface="Helvetica" panose="020B0604020202020204" pitchFamily="34" charset="0"/>
              </a:rPr>
              <a:t> Potrero, San Pedro y Santa Librada.</a:t>
            </a:r>
          </a:p>
          <a:p>
            <a:pPr algn="just">
              <a:defRPr/>
            </a:pPr>
            <a:r>
              <a:rPr lang="es-MX" altLang="es-ES" sz="1800" dirty="0" smtClean="0">
                <a:latin typeface="Helvetica" panose="020B0604020202020204" pitchFamily="34" charset="0"/>
                <a:cs typeface="Helvetica" panose="020B0604020202020204" pitchFamily="34" charset="0"/>
              </a:rPr>
              <a:t>El distrito limita al norte con los de Villa Florida y, río </a:t>
            </a:r>
            <a:r>
              <a:rPr lang="es-MX" altLang="es-ES" sz="1800" dirty="0" err="1" smtClean="0">
                <a:latin typeface="Helvetica" panose="020B0604020202020204" pitchFamily="34" charset="0"/>
                <a:cs typeface="Helvetica" panose="020B0604020202020204" pitchFamily="34" charset="0"/>
              </a:rPr>
              <a:t>Tebicuary</a:t>
            </a:r>
            <a:r>
              <a:rPr lang="es-MX" altLang="es-ES" sz="1800" dirty="0" smtClean="0">
                <a:latin typeface="Helvetica" panose="020B0604020202020204" pitchFamily="34" charset="0"/>
                <a:cs typeface="Helvetica" panose="020B0604020202020204" pitchFamily="34" charset="0"/>
              </a:rPr>
              <a:t> de por medio, con </a:t>
            </a:r>
            <a:r>
              <a:rPr lang="es-MX" altLang="es-ES" sz="1800" dirty="0" err="1" smtClean="0">
                <a:latin typeface="Helvetica" panose="020B0604020202020204" pitchFamily="34" charset="0"/>
                <a:cs typeface="Helvetica" panose="020B0604020202020204" pitchFamily="34" charset="0"/>
              </a:rPr>
              <a:t>Caapucú</a:t>
            </a:r>
            <a:r>
              <a:rPr lang="es-MX" altLang="es-ES" sz="1800" dirty="0" smtClean="0">
                <a:latin typeface="Helvetica" panose="020B0604020202020204" pitchFamily="34" charset="0"/>
                <a:cs typeface="Helvetica" panose="020B0604020202020204" pitchFamily="34" charset="0"/>
              </a:rPr>
              <a:t> y </a:t>
            </a:r>
            <a:r>
              <a:rPr lang="es-MX" altLang="es-ES" sz="1800" dirty="0" err="1" smtClean="0">
                <a:latin typeface="Helvetica" panose="020B0604020202020204" pitchFamily="34" charset="0"/>
                <a:cs typeface="Helvetica" panose="020B0604020202020204" pitchFamily="34" charset="0"/>
              </a:rPr>
              <a:t>Mbuyapey</a:t>
            </a:r>
            <a:r>
              <a:rPr lang="es-MX" altLang="es-ES" sz="1800" dirty="0" smtClean="0">
                <a:latin typeface="Helvetica" panose="020B0604020202020204" pitchFamily="34" charset="0"/>
                <a:cs typeface="Helvetica" panose="020B0604020202020204" pitchFamily="34" charset="0"/>
              </a:rPr>
              <a:t>. Al sur y al oeste, con el distrito de San Juan Bautista. Al este, con los distritos de Fulgencio </a:t>
            </a:r>
            <a:r>
              <a:rPr lang="es-MX" altLang="es-ES" sz="1800" dirty="0" err="1" smtClean="0">
                <a:latin typeface="Helvetica" panose="020B0604020202020204" pitchFamily="34" charset="0"/>
                <a:cs typeface="Helvetica" panose="020B0604020202020204" pitchFamily="34" charset="0"/>
              </a:rPr>
              <a:t>Yegros</a:t>
            </a:r>
            <a:r>
              <a:rPr lang="es-MX" altLang="es-ES" sz="1800" dirty="0" smtClean="0">
                <a:latin typeface="Helvetica" panose="020B0604020202020204" pitchFamily="34" charset="0"/>
                <a:cs typeface="Helvetica" panose="020B0604020202020204" pitchFamily="34" charset="0"/>
              </a:rPr>
              <a:t> y Santa María.</a:t>
            </a:r>
          </a:p>
          <a:p>
            <a:pPr algn="just">
              <a:defRPr/>
            </a:pPr>
            <a:r>
              <a:rPr lang="es-MX" altLang="es-ES" sz="1800" dirty="0" smtClean="0">
                <a:latin typeface="Helvetica" panose="020B0604020202020204" pitchFamily="34" charset="0"/>
                <a:cs typeface="Helvetica" panose="020B0604020202020204" pitchFamily="34" charset="0"/>
              </a:rPr>
              <a:t>La Municipalidad de San Miguel llevó a cabo la descentralización de ciertas gestiones burocráticas, habilitando oficinas en tres de sus compañías: Arazapé, San Pedro e </a:t>
            </a:r>
            <a:r>
              <a:rPr lang="es-MX" altLang="es-ES" sz="1800" dirty="0" err="1" smtClean="0">
                <a:latin typeface="Helvetica" panose="020B0604020202020204" pitchFamily="34" charset="0"/>
                <a:cs typeface="Helvetica" panose="020B0604020202020204" pitchFamily="34" charset="0"/>
              </a:rPr>
              <a:t>Ysypó</a:t>
            </a:r>
            <a:r>
              <a:rPr lang="es-MX" altLang="es-ES" sz="1800" dirty="0" smtClean="0">
                <a:latin typeface="Helvetica" panose="020B0604020202020204" pitchFamily="34" charset="0"/>
                <a:cs typeface="Helvetica" panose="020B0604020202020204" pitchFamily="34" charset="0"/>
              </a:rPr>
              <a:t>.</a:t>
            </a:r>
            <a:endParaRPr lang="es-PY" altLang="es-ES" sz="1800" dirty="0">
              <a:latin typeface="Helvetica" panose="020B0604020202020204" pitchFamily="34" charset="0"/>
              <a:cs typeface="Helvetica" panose="020B0604020202020204" pitchFamily="34" charset="0"/>
            </a:endParaRPr>
          </a:p>
          <a:p>
            <a:pPr algn="just">
              <a:defRPr/>
            </a:pPr>
            <a:r>
              <a:rPr lang="es-MX" altLang="es-ES" sz="1800" dirty="0" smtClean="0">
                <a:latin typeface="Helvetica" panose="020B0604020202020204" pitchFamily="34" charset="0"/>
                <a:cs typeface="Helvetica" panose="020B0604020202020204" pitchFamily="34" charset="0"/>
              </a:rPr>
              <a:t>El distrito –área urbana y compañías– cuenta con 10 escuelas de educación básica y cinco de educación secundaria.</a:t>
            </a:r>
          </a:p>
          <a:p>
            <a:pPr algn="just">
              <a:defRPr/>
            </a:pPr>
            <a:r>
              <a:rPr lang="es-ES" altLang="es-PY" sz="1800" dirty="0" smtClean="0">
                <a:latin typeface="Helvetica" panose="020B0604020202020204" pitchFamily="34" charset="0"/>
                <a:cs typeface="Helvetica" panose="020B0604020202020204" pitchFamily="34" charset="0"/>
              </a:rPr>
              <a:t>Población </a:t>
            </a:r>
            <a:r>
              <a:rPr lang="es-ES" altLang="es-PY" sz="1800" dirty="0">
                <a:latin typeface="Helvetica" panose="020B0604020202020204" pitchFamily="34" charset="0"/>
                <a:cs typeface="Helvetica" panose="020B0604020202020204" pitchFamily="34" charset="0"/>
              </a:rPr>
              <a:t>total estimada al 2020: 5900 habitantes aproximadamente. </a:t>
            </a:r>
            <a:endParaRPr lang="es-PY" altLang="es-ES" sz="1800" dirty="0" smtClean="0">
              <a:latin typeface="Helvetica" panose="020B0604020202020204" pitchFamily="34" charset="0"/>
              <a:cs typeface="Helvetica" panose="020B0604020202020204" pitchFamily="34" charset="0"/>
            </a:endParaRPr>
          </a:p>
          <a:p>
            <a:pPr marL="0" indent="0" algn="just">
              <a:buFont typeface="Arial" panose="020B0604020202020204" pitchFamily="34" charset="0"/>
              <a:buNone/>
              <a:defRPr/>
            </a:pPr>
            <a:r>
              <a:rPr lang="es-PY" altLang="es-ES" sz="1800" b="1" dirty="0" smtClean="0">
                <a:latin typeface="Helvetica" panose="020B0604020202020204" pitchFamily="34" charset="0"/>
                <a:cs typeface="Helvetica" panose="020B0604020202020204" pitchFamily="34" charset="0"/>
              </a:rPr>
              <a:t>HISTORIA</a:t>
            </a:r>
            <a:r>
              <a:rPr lang="es-PY" altLang="es-ES" sz="1800" dirty="0" smtClean="0">
                <a:latin typeface="Helvetica" panose="020B0604020202020204" pitchFamily="34" charset="0"/>
                <a:cs typeface="Helvetica" panose="020B0604020202020204" pitchFamily="34" charset="0"/>
              </a:rPr>
              <a:t>:</a:t>
            </a:r>
          </a:p>
          <a:p>
            <a:pPr marL="0" indent="0" algn="just">
              <a:buFont typeface="Arial" panose="020B0604020202020204" pitchFamily="34" charset="0"/>
              <a:buNone/>
              <a:defRPr/>
            </a:pPr>
            <a:r>
              <a:rPr lang="es-MX" altLang="es-ES" sz="1800" dirty="0" smtClean="0">
                <a:latin typeface="Helvetica" panose="020B0604020202020204" pitchFamily="34" charset="0"/>
                <a:cs typeface="Helvetica" panose="020B0604020202020204" pitchFamily="34" charset="0"/>
              </a:rPr>
              <a:t>	Si bien el origen de la ciudad de San Miguel Misiones se pierde en la larga noche colonial, la administración política del pueblo estuvo a cargo de los Jefes Políticos y Jueces de Paz hasta la creación oficial del distrito, que se dio el 15 de julio de 1902, cuando se la dotó de una Junta Económico - Administrativa.</a:t>
            </a:r>
            <a:endParaRPr lang="es-PY" altLang="es-ES" sz="1800" dirty="0" smtClean="0">
              <a:latin typeface="Helvetica" panose="020B0604020202020204" pitchFamily="34" charset="0"/>
              <a:cs typeface="Helvetica"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111011"/>
        </a:solidFill>
        <a:effectLst/>
      </p:bgPr>
    </p:bg>
    <p:spTree>
      <p:nvGrpSpPr>
        <p:cNvPr id="1" name=""/>
        <p:cNvGrpSpPr/>
        <p:nvPr/>
      </p:nvGrpSpPr>
      <p:grpSpPr>
        <a:xfrm>
          <a:off x="0" y="0"/>
          <a:ext cx="0" cy="0"/>
          <a:chOff x="0" y="0"/>
          <a:chExt cx="0" cy="0"/>
        </a:xfrm>
      </p:grpSpPr>
      <p:pic>
        <p:nvPicPr>
          <p:cNvPr id="1741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14" y="-45675"/>
            <a:ext cx="10488612" cy="694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465B4C"/>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824" y="-243408"/>
            <a:ext cx="14156930" cy="7963273"/>
          </a:xfrm>
          <a:prstGeom prst="rect">
            <a:avLst/>
          </a:prstGeom>
        </p:spPr>
      </p:pic>
      <p:sp>
        <p:nvSpPr>
          <p:cNvPr id="18434" name="Título 3"/>
          <p:cNvSpPr>
            <a:spLocks noGrp="1"/>
          </p:cNvSpPr>
          <p:nvPr>
            <p:ph type="title"/>
          </p:nvPr>
        </p:nvSpPr>
        <p:spPr>
          <a:xfrm rot="10800000" flipV="1">
            <a:off x="2891644" y="332656"/>
            <a:ext cx="6408712" cy="673224"/>
          </a:xfrm>
          <a:noFill/>
          <a:ln>
            <a:solidFill>
              <a:srgbClr val="F0F0F0"/>
            </a:solidFill>
          </a:ln>
        </p:spPr>
        <p:txBody>
          <a:bodyPr/>
          <a:lstStyle/>
          <a:p>
            <a:r>
              <a:rPr lang="es-ES" altLang="es-PY" sz="2800" b="1" i="1" dirty="0" smtClean="0">
                <a:ln>
                  <a:noFill/>
                </a:ln>
                <a:solidFill>
                  <a:srgbClr val="F0F0F0"/>
                </a:solidFill>
                <a:latin typeface="Helvetica" panose="020B0604020202020204" pitchFamily="34" charset="0"/>
                <a:cs typeface="Helvetica" panose="020B0604020202020204" pitchFamily="34" charset="0"/>
              </a:rPr>
              <a:t>MAPA SATELITAL DE SAN MIGUEL</a:t>
            </a:r>
            <a:endParaRPr lang="es-PY" altLang="es-PY" sz="2800" b="1" i="1" dirty="0" smtClean="0">
              <a:ln>
                <a:noFill/>
              </a:ln>
              <a:solidFill>
                <a:srgbClr val="F0F0F0"/>
              </a:solidFill>
              <a:latin typeface="Helvetica" panose="020B0604020202020204" pitchFamily="34" charset="0"/>
              <a:cs typeface="Helvetica" panose="020B0604020202020204"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Override>
</file>

<file path=docProps/app.xml><?xml version="1.0" encoding="utf-8"?>
<Properties xmlns="http://schemas.openxmlformats.org/officeDocument/2006/extended-properties" xmlns:vt="http://schemas.openxmlformats.org/officeDocument/2006/docPropsVTypes">
  <Template/>
  <TotalTime>3501</TotalTime>
  <Words>1303</Words>
  <Application>Microsoft Office PowerPoint</Application>
  <PresentationFormat>Panorámica</PresentationFormat>
  <Paragraphs>339</Paragraphs>
  <Slides>55</Slides>
  <Notes>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55</vt:i4>
      </vt:variant>
    </vt:vector>
  </HeadingPairs>
  <TitlesOfParts>
    <vt:vector size="63" baseType="lpstr">
      <vt:lpstr>Arial</vt:lpstr>
      <vt:lpstr>Calibri</vt:lpstr>
      <vt:lpstr>Cambria</vt:lpstr>
      <vt:lpstr>Corbel</vt:lpstr>
      <vt:lpstr>Helvetica</vt:lpstr>
      <vt:lpstr>Lato</vt:lpstr>
      <vt:lpstr>Times New Roman</vt:lpstr>
      <vt:lpstr>Parallax</vt:lpstr>
      <vt:lpstr>Municipalidad de San Miguel Misiones Audiencia Pública de Rendición de Cuentas 2020 11 de junio de 2021, 09:00 hs.</vt:lpstr>
      <vt:lpstr>Presentación de PowerPoint</vt:lpstr>
      <vt:lpstr>VISIÓN DE LA MUNICIPALIDAD</vt:lpstr>
      <vt:lpstr>MISIÓN DE LA MUNICIPALIDAD</vt:lpstr>
      <vt:lpstr>ORGANIGRAMA MUNICIPAL</vt:lpstr>
      <vt:lpstr>AUTORIDADES MUNICIPALES ELECTAS DEMOCRÁTICAMENTE</vt:lpstr>
      <vt:lpstr>DATOS GENERALES DEL MUNICIPIO</vt:lpstr>
      <vt:lpstr>Presentación de PowerPoint</vt:lpstr>
      <vt:lpstr>MAPA SATELITAL DE SAN MIGUEL</vt:lpstr>
      <vt:lpstr>Presentación de PowerPoint</vt:lpstr>
      <vt:lpstr> A. EL BALANCE GENERAL 2020, ESTADO DE RESULTADOS Y EJECUCIÓN PRESUPUESTARIA EJERCICIO FISCAL 2020  </vt:lpstr>
      <vt:lpstr>Presentación de PowerPoint</vt:lpstr>
      <vt:lpstr>Presentación de PowerPoint</vt:lpstr>
      <vt:lpstr>Presentación de PowerPoint</vt:lpstr>
      <vt:lpstr>Presentación de PowerPoint</vt:lpstr>
      <vt:lpstr>Presentación de PowerPoint</vt:lpstr>
      <vt:lpstr>A. EJECUCIÓN PRESUPUESTARIA  EJERCICIO FISCAL 2020</vt:lpstr>
      <vt:lpstr>RESUMEN DE INGRESOS AÑO 2020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 TRANSFERENCIAS RECIBIDAS DEL MINISTERIO DE HACIENDA EN ROYALTIES, FONACIDE, JUEGOS DE AZAR EJERCICIO 2020</vt:lpstr>
      <vt:lpstr>Presentación de PowerPoint</vt:lpstr>
      <vt:lpstr>ROYALTIES</vt:lpstr>
      <vt:lpstr>C. APLICACIÓN Y EJECUCIÓN DE LAS TRANSFERENCIAS, SALDO PRESUPUESTARIO, ENUMERANDO OBRAS REALIZADAS, OBRAS POR DESARROLLAR EN ESPERA Y CRITERIOS PRIORITARIOS</vt:lpstr>
      <vt:lpstr>Presentación de PowerPoint</vt:lpstr>
      <vt:lpstr> C. APLICACIÓN Y EJECUCIÓN DE LAS TRANSFERENCIAS FF 07JUEGOS DE AZAR  </vt:lpstr>
      <vt:lpstr> C. APLICACIÓN Y EJECUCIÓN DE LAS TRANSFERENCIAS RECURSOS PROPIOS </vt:lpstr>
      <vt:lpstr> D. LICITACIONES DEL EJERCICIO 2020 QUE GUARDAN REFERENCIA A LA FUENTE DE TRANSFERENCIAS… </vt:lpstr>
      <vt:lpstr>D. LICITACIONES DEL EJERCICIO 2020 QUE GUARDAN REFERENCIA A LA FUENTE DE TRANSFERENCIAS…</vt:lpstr>
      <vt:lpstr>D. LICITACIONES DEL EJERCICIO 2020 QUE GUARDAN REFERENCIA A LA FUENTE DE TRANSFERENCIAS…</vt:lpstr>
      <vt:lpstr>D. LICITACIONES DEL EJERCICIO 2020 QUE GUARDAN REFERENCIA A LA FUENTE DE TRANSFERENCIAS…</vt:lpstr>
      <vt:lpstr>D. LICITACIONES DEL EJERCICIO 2020 QUE GUARDAN REFERENCIA A LA FUENTE DE TRANSFERENCIAS…</vt:lpstr>
      <vt:lpstr>D. LICITACIONES DEL EJERCICIO 2020 QUE GUARDAN REFERENCIA A LA FUENTE DE TRANSFERENCIAS…</vt:lpstr>
      <vt:lpstr>D. LICITACIONES DEL EJERCICIO 2020 QUE GUARDAN REFERENCIA A LA FUENTE DE TRANSFERENCIAS…</vt:lpstr>
      <vt:lpstr>Presentación de PowerPoint</vt:lpstr>
      <vt:lpstr> REALIZACIÓN DE OBRAS 2020</vt:lpstr>
      <vt:lpstr>REALIZACION DE OBRAS 2020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RENDICION DE CUENTAS</dc:title>
  <dc:creator>jfernandez</dc:creator>
  <cp:lastModifiedBy>HP</cp:lastModifiedBy>
  <cp:revision>698</cp:revision>
  <dcterms:created xsi:type="dcterms:W3CDTF">2010-07-14T20:31:31Z</dcterms:created>
  <dcterms:modified xsi:type="dcterms:W3CDTF">2021-06-11T13:08:00Z</dcterms:modified>
</cp:coreProperties>
</file>